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sdx" ContentType="application/vnd.ms-visio.drawing"/>
  <Default Extension="gif" ContentType="image/gif"/>
  <Default Extension="vml" ContentType="application/vnd.openxmlformats-officedocument.vmlDrawing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notesMasterIdLst>
    <p:notesMasterId r:id="rId33"/>
  </p:notesMasterIdLst>
  <p:sldIdLst>
    <p:sldId id="256" r:id="rId2"/>
    <p:sldId id="293" r:id="rId3"/>
    <p:sldId id="284" r:id="rId4"/>
    <p:sldId id="303" r:id="rId5"/>
    <p:sldId id="292" r:id="rId6"/>
    <p:sldId id="279" r:id="rId7"/>
    <p:sldId id="300" r:id="rId8"/>
    <p:sldId id="305" r:id="rId9"/>
    <p:sldId id="317" r:id="rId10"/>
    <p:sldId id="269" r:id="rId11"/>
    <p:sldId id="275" r:id="rId12"/>
    <p:sldId id="273" r:id="rId13"/>
    <p:sldId id="274" r:id="rId14"/>
    <p:sldId id="316" r:id="rId15"/>
    <p:sldId id="295" r:id="rId16"/>
    <p:sldId id="315" r:id="rId17"/>
    <p:sldId id="301" r:id="rId18"/>
    <p:sldId id="314" r:id="rId19"/>
    <p:sldId id="313" r:id="rId20"/>
    <p:sldId id="309" r:id="rId21"/>
    <p:sldId id="299" r:id="rId22"/>
    <p:sldId id="307" r:id="rId23"/>
    <p:sldId id="308" r:id="rId24"/>
    <p:sldId id="318" r:id="rId25"/>
    <p:sldId id="310" r:id="rId26"/>
    <p:sldId id="294" r:id="rId27"/>
    <p:sldId id="286" r:id="rId28"/>
    <p:sldId id="288" r:id="rId29"/>
    <p:sldId id="290" r:id="rId30"/>
    <p:sldId id="312" r:id="rId31"/>
    <p:sldId id="298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94" autoAdjust="0"/>
    <p:restoredTop sz="94660"/>
  </p:normalViewPr>
  <p:slideViewPr>
    <p:cSldViewPr snapToGrid="0">
      <p:cViewPr varScale="1">
        <p:scale>
          <a:sx n="79" d="100"/>
          <a:sy n="79" d="100"/>
        </p:scale>
        <p:origin x="173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1F5D67-FF0D-4522-83C5-308D812BB960}" type="doc">
      <dgm:prSet loTypeId="urn:microsoft.com/office/officeart/2008/layout/VerticalCurvedList" loCatId="list" qsTypeId="urn:microsoft.com/office/officeart/2005/8/quickstyle/simple4" qsCatId="simple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6504FC7F-C0CE-4229-AE8E-C071989FBA3F}">
      <dgm:prSet phldrT="[Text]"/>
      <dgm:spPr/>
      <dgm:t>
        <a:bodyPr/>
        <a:lstStyle/>
        <a:p>
          <a:r>
            <a:rPr lang="en-CA" dirty="0"/>
            <a:t>Huffman compression Encoder</a:t>
          </a:r>
          <a:endParaRPr lang="en-US" dirty="0"/>
        </a:p>
      </dgm:t>
    </dgm:pt>
    <dgm:pt modelId="{DFFB2CE9-45D0-449C-BBF8-B9654212A2E0}" type="parTrans" cxnId="{A60A8DFF-7DCE-46A0-88E4-C1C309193850}">
      <dgm:prSet/>
      <dgm:spPr/>
      <dgm:t>
        <a:bodyPr/>
        <a:lstStyle/>
        <a:p>
          <a:endParaRPr lang="en-US"/>
        </a:p>
      </dgm:t>
    </dgm:pt>
    <dgm:pt modelId="{72F5EE99-1E2E-4A92-A0E9-8206AB5B2FB3}" type="sibTrans" cxnId="{A60A8DFF-7DCE-46A0-88E4-C1C309193850}">
      <dgm:prSet/>
      <dgm:spPr/>
      <dgm:t>
        <a:bodyPr/>
        <a:lstStyle/>
        <a:p>
          <a:endParaRPr lang="en-US"/>
        </a:p>
      </dgm:t>
    </dgm:pt>
    <dgm:pt modelId="{70E6397E-981A-4C2B-96D4-1D6668A8357B}">
      <dgm:prSet phldrT="[Text]"/>
      <dgm:spPr/>
      <dgm:t>
        <a:bodyPr/>
        <a:lstStyle/>
        <a:p>
          <a:r>
            <a:rPr lang="en-CA" dirty="0"/>
            <a:t>Huffman compression Decoder</a:t>
          </a:r>
          <a:endParaRPr lang="en-US" dirty="0"/>
        </a:p>
      </dgm:t>
    </dgm:pt>
    <dgm:pt modelId="{109CBF4B-F2ED-4957-8577-12ED9B079E37}" type="parTrans" cxnId="{AC8CECF6-07D1-460A-98BA-FCA885F7C124}">
      <dgm:prSet/>
      <dgm:spPr/>
      <dgm:t>
        <a:bodyPr/>
        <a:lstStyle/>
        <a:p>
          <a:endParaRPr lang="en-US"/>
        </a:p>
      </dgm:t>
    </dgm:pt>
    <dgm:pt modelId="{E49E2E99-9D52-4288-911C-D1644FC1CC65}" type="sibTrans" cxnId="{AC8CECF6-07D1-460A-98BA-FCA885F7C124}">
      <dgm:prSet/>
      <dgm:spPr/>
      <dgm:t>
        <a:bodyPr/>
        <a:lstStyle/>
        <a:p>
          <a:endParaRPr lang="en-US"/>
        </a:p>
      </dgm:t>
    </dgm:pt>
    <dgm:pt modelId="{D27F8FF2-A226-4172-BDB3-FF61E4F38071}">
      <dgm:prSet phldrT="[Text]">
        <dgm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CA" dirty="0"/>
            <a:t>Adaptive Huffman Codebook</a:t>
          </a:r>
          <a:endParaRPr lang="en-US" dirty="0"/>
        </a:p>
      </dgm:t>
    </dgm:pt>
    <dgm:pt modelId="{221F5690-5B20-4219-90C9-1760CAACA02B}" type="parTrans" cxnId="{DFF9299A-A361-4C5A-9FB0-A90B3FAB0523}">
      <dgm:prSet/>
      <dgm:spPr/>
      <dgm:t>
        <a:bodyPr/>
        <a:lstStyle/>
        <a:p>
          <a:endParaRPr lang="en-US"/>
        </a:p>
      </dgm:t>
    </dgm:pt>
    <dgm:pt modelId="{FF083A4A-C06A-4920-9E8E-F0B2DF71243F}" type="sibTrans" cxnId="{DFF9299A-A361-4C5A-9FB0-A90B3FAB0523}">
      <dgm:prSet/>
      <dgm:spPr/>
      <dgm:t>
        <a:bodyPr/>
        <a:lstStyle/>
        <a:p>
          <a:endParaRPr lang="en-US"/>
        </a:p>
      </dgm:t>
    </dgm:pt>
    <dgm:pt modelId="{3B6F9F26-9B16-4B03-AE98-A2B4AF4957A6}">
      <dgm:prSet phldrT="[Text]"/>
      <dgm:spPr/>
      <dgm:t>
        <a:bodyPr/>
        <a:lstStyle/>
        <a:p>
          <a:r>
            <a:rPr lang="en-CA" dirty="0"/>
            <a:t>Adaptive Huffman Decoder</a:t>
          </a:r>
          <a:endParaRPr lang="en-US" dirty="0"/>
        </a:p>
      </dgm:t>
    </dgm:pt>
    <dgm:pt modelId="{E74EC783-4B94-4284-8908-7C988CB95519}" type="parTrans" cxnId="{C927F927-A179-4CEA-9B78-A64E0280AF7B}">
      <dgm:prSet/>
      <dgm:spPr/>
      <dgm:t>
        <a:bodyPr/>
        <a:lstStyle/>
        <a:p>
          <a:endParaRPr lang="en-US"/>
        </a:p>
      </dgm:t>
    </dgm:pt>
    <dgm:pt modelId="{8F47D3D9-BEBC-471E-A1ED-4A97735456BA}" type="sibTrans" cxnId="{C927F927-A179-4CEA-9B78-A64E0280AF7B}">
      <dgm:prSet/>
      <dgm:spPr/>
      <dgm:t>
        <a:bodyPr/>
        <a:lstStyle/>
        <a:p>
          <a:endParaRPr lang="en-US"/>
        </a:p>
      </dgm:t>
    </dgm:pt>
    <dgm:pt modelId="{5FE37B74-7CF8-41F9-BCA1-191699D76254}">
      <dgm:prSet phldrT="[Text]"/>
      <dgm:spPr/>
      <dgm:t>
        <a:bodyPr/>
        <a:lstStyle/>
        <a:p>
          <a:r>
            <a:rPr lang="en-CA"/>
            <a:t>Adaptive Huffman Encoder</a:t>
          </a:r>
          <a:endParaRPr lang="en-US" dirty="0"/>
        </a:p>
      </dgm:t>
    </dgm:pt>
    <dgm:pt modelId="{6458D948-F4F2-43B6-A236-124C6B1174BF}" type="parTrans" cxnId="{56C7D4E8-1692-4627-A186-BF24B7041CD8}">
      <dgm:prSet/>
      <dgm:spPr/>
      <dgm:t>
        <a:bodyPr/>
        <a:lstStyle/>
        <a:p>
          <a:endParaRPr lang="en-US"/>
        </a:p>
      </dgm:t>
    </dgm:pt>
    <dgm:pt modelId="{2B6DE4F0-E7EA-41FE-B72C-D5E2D48E72B8}" type="sibTrans" cxnId="{56C7D4E8-1692-4627-A186-BF24B7041CD8}">
      <dgm:prSet/>
      <dgm:spPr/>
      <dgm:t>
        <a:bodyPr/>
        <a:lstStyle/>
        <a:p>
          <a:endParaRPr lang="en-US"/>
        </a:p>
      </dgm:t>
    </dgm:pt>
    <dgm:pt modelId="{B524D67F-99DD-426B-95EE-106289BBC1B5}" type="pres">
      <dgm:prSet presAssocID="{F11F5D67-FF0D-4522-83C5-308D812BB960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B6AF2132-3153-41AF-BAEF-243BD19D9175}" type="pres">
      <dgm:prSet presAssocID="{F11F5D67-FF0D-4522-83C5-308D812BB960}" presName="Name1" presStyleCnt="0"/>
      <dgm:spPr/>
    </dgm:pt>
    <dgm:pt modelId="{7F0724C4-48CE-4E21-8D24-6C297B9CB7AC}" type="pres">
      <dgm:prSet presAssocID="{F11F5D67-FF0D-4522-83C5-308D812BB960}" presName="cycle" presStyleCnt="0"/>
      <dgm:spPr/>
    </dgm:pt>
    <dgm:pt modelId="{72092D38-C32C-406E-A0F3-30ED25DBBC0B}" type="pres">
      <dgm:prSet presAssocID="{F11F5D67-FF0D-4522-83C5-308D812BB960}" presName="srcNode" presStyleLbl="node1" presStyleIdx="0" presStyleCnt="5"/>
      <dgm:spPr/>
    </dgm:pt>
    <dgm:pt modelId="{FABB1F25-201B-44D7-B1D3-5E8E0F47C14E}" type="pres">
      <dgm:prSet presAssocID="{F11F5D67-FF0D-4522-83C5-308D812BB960}" presName="conn" presStyleLbl="parChTrans1D2" presStyleIdx="0" presStyleCnt="1"/>
      <dgm:spPr/>
      <dgm:t>
        <a:bodyPr/>
        <a:lstStyle/>
        <a:p>
          <a:endParaRPr lang="en-US"/>
        </a:p>
      </dgm:t>
    </dgm:pt>
    <dgm:pt modelId="{53DDAA8A-B2C6-42F4-B650-449CF54F1E46}" type="pres">
      <dgm:prSet presAssocID="{F11F5D67-FF0D-4522-83C5-308D812BB960}" presName="extraNode" presStyleLbl="node1" presStyleIdx="0" presStyleCnt="5"/>
      <dgm:spPr/>
    </dgm:pt>
    <dgm:pt modelId="{5C2378E1-C351-4683-BE2C-9D6DEDBB4377}" type="pres">
      <dgm:prSet presAssocID="{F11F5D67-FF0D-4522-83C5-308D812BB960}" presName="dstNode" presStyleLbl="node1" presStyleIdx="0" presStyleCnt="5"/>
      <dgm:spPr/>
    </dgm:pt>
    <dgm:pt modelId="{B3114778-E351-4008-BD28-115BED2C9589}" type="pres">
      <dgm:prSet presAssocID="{6504FC7F-C0CE-4229-AE8E-C071989FBA3F}" presName="text_1" presStyleLbl="node1" presStyleIdx="0" presStyleCnt="5" custLinFactNeighborX="638" custLinFactNeighborY="1477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1686437-10BB-438A-B966-04E8784665AB}" type="pres">
      <dgm:prSet presAssocID="{6504FC7F-C0CE-4229-AE8E-C071989FBA3F}" presName="accent_1" presStyleCnt="0"/>
      <dgm:spPr/>
    </dgm:pt>
    <dgm:pt modelId="{79ACFD67-20F8-42EF-AB56-E8A6AB0A37B6}" type="pres">
      <dgm:prSet presAssocID="{6504FC7F-C0CE-4229-AE8E-C071989FBA3F}" presName="accentRepeatNode" presStyleLbl="solidFgAcc1" presStyleIdx="0" presStyleCnt="5"/>
      <dgm:spPr/>
    </dgm:pt>
    <dgm:pt modelId="{F1D0479F-F705-48E0-BB87-F86B9519D121}" type="pres">
      <dgm:prSet presAssocID="{70E6397E-981A-4C2B-96D4-1D6668A8357B}" presName="text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760591B-2057-43D7-9D77-FE6ECC422DCC}" type="pres">
      <dgm:prSet presAssocID="{70E6397E-981A-4C2B-96D4-1D6668A8357B}" presName="accent_2" presStyleCnt="0"/>
      <dgm:spPr/>
    </dgm:pt>
    <dgm:pt modelId="{6526585C-F11A-4784-B1EE-AB0E970905C5}" type="pres">
      <dgm:prSet presAssocID="{70E6397E-981A-4C2B-96D4-1D6668A8357B}" presName="accentRepeatNode" presStyleLbl="solidFgAcc1" presStyleIdx="1" presStyleCnt="5"/>
      <dgm:spPr/>
    </dgm:pt>
    <dgm:pt modelId="{D33CEBE8-3AEF-4AA1-BD9B-1C3F49E564A1}" type="pres">
      <dgm:prSet presAssocID="{D27F8FF2-A226-4172-BDB3-FF61E4F38071}" presName="text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E5D84DD-B27D-43B0-91A3-633390B876C4}" type="pres">
      <dgm:prSet presAssocID="{D27F8FF2-A226-4172-BDB3-FF61E4F38071}" presName="accent_3" presStyleCnt="0"/>
      <dgm:spPr/>
    </dgm:pt>
    <dgm:pt modelId="{80E478FD-9A57-4453-A0AD-234F4E45A6CB}" type="pres">
      <dgm:prSet presAssocID="{D27F8FF2-A226-4172-BDB3-FF61E4F38071}" presName="accentRepeatNode" presStyleLbl="solidFgAcc1" presStyleIdx="2" presStyleCnt="5"/>
      <dgm:spPr/>
    </dgm:pt>
    <dgm:pt modelId="{3B5BEECB-BFFC-411A-8DA7-F1C22BF4C0A8}" type="pres">
      <dgm:prSet presAssocID="{5FE37B74-7CF8-41F9-BCA1-191699D76254}" presName="text_4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4653488-CED5-4FC5-A10C-26465150E3D1}" type="pres">
      <dgm:prSet presAssocID="{5FE37B74-7CF8-41F9-BCA1-191699D76254}" presName="accent_4" presStyleCnt="0"/>
      <dgm:spPr/>
    </dgm:pt>
    <dgm:pt modelId="{4BE0BE35-2E1C-462E-BEED-E2B1A1788D76}" type="pres">
      <dgm:prSet presAssocID="{5FE37B74-7CF8-41F9-BCA1-191699D76254}" presName="accentRepeatNode" presStyleLbl="solidFgAcc1" presStyleIdx="3" presStyleCnt="5"/>
      <dgm:spPr/>
    </dgm:pt>
    <dgm:pt modelId="{E9ED160A-738B-4C88-8CA7-2800CE119A2A}" type="pres">
      <dgm:prSet presAssocID="{3B6F9F26-9B16-4B03-AE98-A2B4AF4957A6}" presName="text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0871135-F292-465F-9E16-209538A0A7DA}" type="pres">
      <dgm:prSet presAssocID="{3B6F9F26-9B16-4B03-AE98-A2B4AF4957A6}" presName="accent_5" presStyleCnt="0"/>
      <dgm:spPr/>
    </dgm:pt>
    <dgm:pt modelId="{6ACA90EA-AEC5-4D41-9CA8-BF1109E6344E}" type="pres">
      <dgm:prSet presAssocID="{3B6F9F26-9B16-4B03-AE98-A2B4AF4957A6}" presName="accentRepeatNode" presStyleLbl="solidFgAcc1" presStyleIdx="4" presStyleCnt="5"/>
      <dgm:spPr/>
    </dgm:pt>
  </dgm:ptLst>
  <dgm:cxnLst>
    <dgm:cxn modelId="{56C7D4E8-1692-4627-A186-BF24B7041CD8}" srcId="{F11F5D67-FF0D-4522-83C5-308D812BB960}" destId="{5FE37B74-7CF8-41F9-BCA1-191699D76254}" srcOrd="3" destOrd="0" parTransId="{6458D948-F4F2-43B6-A236-124C6B1174BF}" sibTransId="{2B6DE4F0-E7EA-41FE-B72C-D5E2D48E72B8}"/>
    <dgm:cxn modelId="{7C850DBF-46C6-4671-A99D-F154CC011B7F}" type="presOf" srcId="{3B6F9F26-9B16-4B03-AE98-A2B4AF4957A6}" destId="{E9ED160A-738B-4C88-8CA7-2800CE119A2A}" srcOrd="0" destOrd="0" presId="urn:microsoft.com/office/officeart/2008/layout/VerticalCurvedList"/>
    <dgm:cxn modelId="{B7F6675A-E13C-43CD-95DF-AFB7F066C0D6}" type="presOf" srcId="{72F5EE99-1E2E-4A92-A0E9-8206AB5B2FB3}" destId="{FABB1F25-201B-44D7-B1D3-5E8E0F47C14E}" srcOrd="0" destOrd="0" presId="urn:microsoft.com/office/officeart/2008/layout/VerticalCurvedList"/>
    <dgm:cxn modelId="{DFF9299A-A361-4C5A-9FB0-A90B3FAB0523}" srcId="{F11F5D67-FF0D-4522-83C5-308D812BB960}" destId="{D27F8FF2-A226-4172-BDB3-FF61E4F38071}" srcOrd="2" destOrd="0" parTransId="{221F5690-5B20-4219-90C9-1760CAACA02B}" sibTransId="{FF083A4A-C06A-4920-9E8E-F0B2DF71243F}"/>
    <dgm:cxn modelId="{A60A8DFF-7DCE-46A0-88E4-C1C309193850}" srcId="{F11F5D67-FF0D-4522-83C5-308D812BB960}" destId="{6504FC7F-C0CE-4229-AE8E-C071989FBA3F}" srcOrd="0" destOrd="0" parTransId="{DFFB2CE9-45D0-449C-BBF8-B9654212A2E0}" sibTransId="{72F5EE99-1E2E-4A92-A0E9-8206AB5B2FB3}"/>
    <dgm:cxn modelId="{B3B61D33-1871-4E8B-AD05-DB16613440E3}" type="presOf" srcId="{F11F5D67-FF0D-4522-83C5-308D812BB960}" destId="{B524D67F-99DD-426B-95EE-106289BBC1B5}" srcOrd="0" destOrd="0" presId="urn:microsoft.com/office/officeart/2008/layout/VerticalCurvedList"/>
    <dgm:cxn modelId="{73DB9A1E-E0DB-41C2-997A-45F6FA2018E5}" type="presOf" srcId="{6504FC7F-C0CE-4229-AE8E-C071989FBA3F}" destId="{B3114778-E351-4008-BD28-115BED2C9589}" srcOrd="0" destOrd="0" presId="urn:microsoft.com/office/officeart/2008/layout/VerticalCurvedList"/>
    <dgm:cxn modelId="{C927F927-A179-4CEA-9B78-A64E0280AF7B}" srcId="{F11F5D67-FF0D-4522-83C5-308D812BB960}" destId="{3B6F9F26-9B16-4B03-AE98-A2B4AF4957A6}" srcOrd="4" destOrd="0" parTransId="{E74EC783-4B94-4284-8908-7C988CB95519}" sibTransId="{8F47D3D9-BEBC-471E-A1ED-4A97735456BA}"/>
    <dgm:cxn modelId="{F50B5533-963B-4812-AF9C-AD707974531B}" type="presOf" srcId="{D27F8FF2-A226-4172-BDB3-FF61E4F38071}" destId="{D33CEBE8-3AEF-4AA1-BD9B-1C3F49E564A1}" srcOrd="0" destOrd="0" presId="urn:microsoft.com/office/officeart/2008/layout/VerticalCurvedList"/>
    <dgm:cxn modelId="{6E9B4C8E-DA62-44B7-A4B1-785647C48FB7}" type="presOf" srcId="{5FE37B74-7CF8-41F9-BCA1-191699D76254}" destId="{3B5BEECB-BFFC-411A-8DA7-F1C22BF4C0A8}" srcOrd="0" destOrd="0" presId="urn:microsoft.com/office/officeart/2008/layout/VerticalCurvedList"/>
    <dgm:cxn modelId="{AC8CECF6-07D1-460A-98BA-FCA885F7C124}" srcId="{F11F5D67-FF0D-4522-83C5-308D812BB960}" destId="{70E6397E-981A-4C2B-96D4-1D6668A8357B}" srcOrd="1" destOrd="0" parTransId="{109CBF4B-F2ED-4957-8577-12ED9B079E37}" sibTransId="{E49E2E99-9D52-4288-911C-D1644FC1CC65}"/>
    <dgm:cxn modelId="{4A94FD46-FCF7-4EE2-B7D0-81EC9644418D}" type="presOf" srcId="{70E6397E-981A-4C2B-96D4-1D6668A8357B}" destId="{F1D0479F-F705-48E0-BB87-F86B9519D121}" srcOrd="0" destOrd="0" presId="urn:microsoft.com/office/officeart/2008/layout/VerticalCurvedList"/>
    <dgm:cxn modelId="{782F9C3D-D1F1-416B-9D33-D1711EE290BC}" type="presParOf" srcId="{B524D67F-99DD-426B-95EE-106289BBC1B5}" destId="{B6AF2132-3153-41AF-BAEF-243BD19D9175}" srcOrd="0" destOrd="0" presId="urn:microsoft.com/office/officeart/2008/layout/VerticalCurvedList"/>
    <dgm:cxn modelId="{7E7C60AC-8D74-4C77-AE32-C5814CE3B2C1}" type="presParOf" srcId="{B6AF2132-3153-41AF-BAEF-243BD19D9175}" destId="{7F0724C4-48CE-4E21-8D24-6C297B9CB7AC}" srcOrd="0" destOrd="0" presId="urn:microsoft.com/office/officeart/2008/layout/VerticalCurvedList"/>
    <dgm:cxn modelId="{BD0CC4B1-6597-413A-B4E7-CB0BF94B4CAF}" type="presParOf" srcId="{7F0724C4-48CE-4E21-8D24-6C297B9CB7AC}" destId="{72092D38-C32C-406E-A0F3-30ED25DBBC0B}" srcOrd="0" destOrd="0" presId="urn:microsoft.com/office/officeart/2008/layout/VerticalCurvedList"/>
    <dgm:cxn modelId="{96CF4658-8907-4102-82A5-5CB29A2D95AA}" type="presParOf" srcId="{7F0724C4-48CE-4E21-8D24-6C297B9CB7AC}" destId="{FABB1F25-201B-44D7-B1D3-5E8E0F47C14E}" srcOrd="1" destOrd="0" presId="urn:microsoft.com/office/officeart/2008/layout/VerticalCurvedList"/>
    <dgm:cxn modelId="{4D436955-9CB4-4B31-B7A8-5F0EA1D26F48}" type="presParOf" srcId="{7F0724C4-48CE-4E21-8D24-6C297B9CB7AC}" destId="{53DDAA8A-B2C6-42F4-B650-449CF54F1E46}" srcOrd="2" destOrd="0" presId="urn:microsoft.com/office/officeart/2008/layout/VerticalCurvedList"/>
    <dgm:cxn modelId="{FEAED3C2-F63D-4CE4-A953-E0C15F0DA649}" type="presParOf" srcId="{7F0724C4-48CE-4E21-8D24-6C297B9CB7AC}" destId="{5C2378E1-C351-4683-BE2C-9D6DEDBB4377}" srcOrd="3" destOrd="0" presId="urn:microsoft.com/office/officeart/2008/layout/VerticalCurvedList"/>
    <dgm:cxn modelId="{90589D96-8846-457D-9803-F4BCC8FDEB7F}" type="presParOf" srcId="{B6AF2132-3153-41AF-BAEF-243BD19D9175}" destId="{B3114778-E351-4008-BD28-115BED2C9589}" srcOrd="1" destOrd="0" presId="urn:microsoft.com/office/officeart/2008/layout/VerticalCurvedList"/>
    <dgm:cxn modelId="{A63BC6D6-287A-4C1A-8C97-1CEDFD88F0FB}" type="presParOf" srcId="{B6AF2132-3153-41AF-BAEF-243BD19D9175}" destId="{51686437-10BB-438A-B966-04E8784665AB}" srcOrd="2" destOrd="0" presId="urn:microsoft.com/office/officeart/2008/layout/VerticalCurvedList"/>
    <dgm:cxn modelId="{142DE6C1-4359-4663-969C-58C6228EBEF7}" type="presParOf" srcId="{51686437-10BB-438A-B966-04E8784665AB}" destId="{79ACFD67-20F8-42EF-AB56-E8A6AB0A37B6}" srcOrd="0" destOrd="0" presId="urn:microsoft.com/office/officeart/2008/layout/VerticalCurvedList"/>
    <dgm:cxn modelId="{7D7C86AA-ADD0-47E5-880E-AE8711738112}" type="presParOf" srcId="{B6AF2132-3153-41AF-BAEF-243BD19D9175}" destId="{F1D0479F-F705-48E0-BB87-F86B9519D121}" srcOrd="3" destOrd="0" presId="urn:microsoft.com/office/officeart/2008/layout/VerticalCurvedList"/>
    <dgm:cxn modelId="{C4D3A1AF-37D7-48EA-AB26-F2EE70169877}" type="presParOf" srcId="{B6AF2132-3153-41AF-BAEF-243BD19D9175}" destId="{9760591B-2057-43D7-9D77-FE6ECC422DCC}" srcOrd="4" destOrd="0" presId="urn:microsoft.com/office/officeart/2008/layout/VerticalCurvedList"/>
    <dgm:cxn modelId="{8E58A1CF-0C92-4C0E-9BA1-7E08A0AEF5FA}" type="presParOf" srcId="{9760591B-2057-43D7-9D77-FE6ECC422DCC}" destId="{6526585C-F11A-4784-B1EE-AB0E970905C5}" srcOrd="0" destOrd="0" presId="urn:microsoft.com/office/officeart/2008/layout/VerticalCurvedList"/>
    <dgm:cxn modelId="{2C248676-0837-47C6-92B1-3E959F130824}" type="presParOf" srcId="{B6AF2132-3153-41AF-BAEF-243BD19D9175}" destId="{D33CEBE8-3AEF-4AA1-BD9B-1C3F49E564A1}" srcOrd="5" destOrd="0" presId="urn:microsoft.com/office/officeart/2008/layout/VerticalCurvedList"/>
    <dgm:cxn modelId="{E6246B05-9C75-4533-B669-90531290947B}" type="presParOf" srcId="{B6AF2132-3153-41AF-BAEF-243BD19D9175}" destId="{8E5D84DD-B27D-43B0-91A3-633390B876C4}" srcOrd="6" destOrd="0" presId="urn:microsoft.com/office/officeart/2008/layout/VerticalCurvedList"/>
    <dgm:cxn modelId="{387871F4-EE76-46EA-B9EC-186D8D81D18A}" type="presParOf" srcId="{8E5D84DD-B27D-43B0-91A3-633390B876C4}" destId="{80E478FD-9A57-4453-A0AD-234F4E45A6CB}" srcOrd="0" destOrd="0" presId="urn:microsoft.com/office/officeart/2008/layout/VerticalCurvedList"/>
    <dgm:cxn modelId="{19BB6816-0077-440D-89E1-6D2DE185F91E}" type="presParOf" srcId="{B6AF2132-3153-41AF-BAEF-243BD19D9175}" destId="{3B5BEECB-BFFC-411A-8DA7-F1C22BF4C0A8}" srcOrd="7" destOrd="0" presId="urn:microsoft.com/office/officeart/2008/layout/VerticalCurvedList"/>
    <dgm:cxn modelId="{4225F7FC-DD00-43F6-AD80-22AE0CDADEE0}" type="presParOf" srcId="{B6AF2132-3153-41AF-BAEF-243BD19D9175}" destId="{54653488-CED5-4FC5-A10C-26465150E3D1}" srcOrd="8" destOrd="0" presId="urn:microsoft.com/office/officeart/2008/layout/VerticalCurvedList"/>
    <dgm:cxn modelId="{BB205613-6BDC-4E42-817C-7BBAB24061CC}" type="presParOf" srcId="{54653488-CED5-4FC5-A10C-26465150E3D1}" destId="{4BE0BE35-2E1C-462E-BEED-E2B1A1788D76}" srcOrd="0" destOrd="0" presId="urn:microsoft.com/office/officeart/2008/layout/VerticalCurvedList"/>
    <dgm:cxn modelId="{E1641320-F45C-4CF0-800C-B7E4409DF3F1}" type="presParOf" srcId="{B6AF2132-3153-41AF-BAEF-243BD19D9175}" destId="{E9ED160A-738B-4C88-8CA7-2800CE119A2A}" srcOrd="9" destOrd="0" presId="urn:microsoft.com/office/officeart/2008/layout/VerticalCurvedList"/>
    <dgm:cxn modelId="{76FD07B4-812F-4721-AC55-46238A583882}" type="presParOf" srcId="{B6AF2132-3153-41AF-BAEF-243BD19D9175}" destId="{90871135-F292-465F-9E16-209538A0A7DA}" srcOrd="10" destOrd="0" presId="urn:microsoft.com/office/officeart/2008/layout/VerticalCurvedList"/>
    <dgm:cxn modelId="{308F0C90-CF2E-4397-829A-A00F56BF9F1A}" type="presParOf" srcId="{90871135-F292-465F-9E16-209538A0A7DA}" destId="{6ACA90EA-AEC5-4D41-9CA8-BF1109E6344E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3C51D3F-139B-4159-A960-34D9928A8C30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C0B3CF3D-F819-4E66-B95B-7247D6A024AA}">
      <dgm:prSet phldrT="[Text]" custT="1"/>
      <dgm:spPr/>
      <dgm:t>
        <a:bodyPr/>
        <a:lstStyle/>
        <a:p>
          <a:r>
            <a:rPr lang="en-US" sz="2800" dirty="0">
              <a:latin typeface="Calibri" panose="020F0502020204030204" pitchFamily="34" charset="0"/>
            </a:rPr>
            <a:t>Macmillan Inequality</a:t>
          </a:r>
        </a:p>
      </dgm:t>
    </dgm:pt>
    <dgm:pt modelId="{466A71FD-94A6-4A7E-BDF3-BC5CBEEBB1B6}" type="parTrans" cxnId="{42EA3F6B-107F-4AAD-8E0E-CBD8E0DF9737}">
      <dgm:prSet/>
      <dgm:spPr/>
      <dgm:t>
        <a:bodyPr/>
        <a:lstStyle/>
        <a:p>
          <a:endParaRPr lang="en-US"/>
        </a:p>
      </dgm:t>
    </dgm:pt>
    <dgm:pt modelId="{C4A005B8-AA93-4F56-81A3-35C796E81903}" type="sibTrans" cxnId="{42EA3F6B-107F-4AAD-8E0E-CBD8E0DF9737}">
      <dgm:prSet/>
      <dgm:spPr/>
      <dgm:t>
        <a:bodyPr/>
        <a:lstStyle/>
        <a:p>
          <a:endParaRPr lang="en-US"/>
        </a:p>
      </dgm:t>
    </dgm:pt>
    <dgm:pt modelId="{17FDB23B-EC84-45B5-842F-7C78F8203000}">
      <dgm:prSet phldrT="[Text]" custT="1"/>
      <dgm:spPr/>
      <dgm:t>
        <a:bodyPr/>
        <a:lstStyle/>
        <a:p>
          <a:r>
            <a:rPr lang="en-US" sz="2800" dirty="0"/>
            <a:t>Shannon </a:t>
          </a:r>
          <a:r>
            <a:rPr lang="en-US" sz="2800" dirty="0" smtClean="0"/>
            <a:t>Compression Theorem</a:t>
          </a:r>
          <a:endParaRPr lang="en-US" sz="2800" dirty="0"/>
        </a:p>
      </dgm:t>
    </dgm:pt>
    <dgm:pt modelId="{7A28E485-E4BE-45A2-B36D-EF69195441E2}" type="parTrans" cxnId="{E7852B78-4797-44C3-A3E0-C868E6779013}">
      <dgm:prSet/>
      <dgm:spPr/>
      <dgm:t>
        <a:bodyPr/>
        <a:lstStyle/>
        <a:p>
          <a:endParaRPr lang="en-US"/>
        </a:p>
      </dgm:t>
    </dgm:pt>
    <dgm:pt modelId="{2A6CF443-04F8-4411-B24D-A2A2BC4B9CEC}" type="sibTrans" cxnId="{E7852B78-4797-44C3-A3E0-C868E6779013}">
      <dgm:prSet/>
      <dgm:spPr/>
      <dgm:t>
        <a:bodyPr/>
        <a:lstStyle/>
        <a:p>
          <a:endParaRPr lang="en-US"/>
        </a:p>
      </dgm:t>
    </dgm:pt>
    <dgm:pt modelId="{FB61057E-5C2C-4CF0-A994-3B2AAB6D9F2F}" type="pres">
      <dgm:prSet presAssocID="{63C51D3F-139B-4159-A960-34D9928A8C30}" presName="Name0" presStyleCnt="0">
        <dgm:presLayoutVars>
          <dgm:dir/>
          <dgm:resizeHandles val="exact"/>
        </dgm:presLayoutVars>
      </dgm:prSet>
      <dgm:spPr/>
    </dgm:pt>
    <dgm:pt modelId="{EEC381F4-DE0C-41FD-83C8-B61CE86645EC}" type="pres">
      <dgm:prSet presAssocID="{C0B3CF3D-F819-4E66-B95B-7247D6A024AA}" presName="parTxOnly" presStyleLbl="node1" presStyleIdx="0" presStyleCnt="2" custLinFactNeighborX="-760" custLinFactNeighborY="-5244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2118C6-8FE0-4C58-B383-94259D5538F0}" type="pres">
      <dgm:prSet presAssocID="{C4A005B8-AA93-4F56-81A3-35C796E81903}" presName="parSpace" presStyleCnt="0"/>
      <dgm:spPr/>
    </dgm:pt>
    <dgm:pt modelId="{4BF9B153-2D29-4CE3-B1FC-63E9C460DC05}" type="pres">
      <dgm:prSet presAssocID="{17FDB23B-EC84-45B5-842F-7C78F8203000}" presName="parTxOnly" presStyleLbl="node1" presStyleIdx="1" presStyleCnt="2" custLinFactX="4598" custLinFactNeighborX="100000" custLinFactNeighborY="-5383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36C9F37-0DFB-404D-AAEC-FB658A79C8E3}" type="presOf" srcId="{63C51D3F-139B-4159-A960-34D9928A8C30}" destId="{FB61057E-5C2C-4CF0-A994-3B2AAB6D9F2F}" srcOrd="0" destOrd="0" presId="urn:microsoft.com/office/officeart/2005/8/layout/hChevron3"/>
    <dgm:cxn modelId="{9D8D01B7-8333-414A-9385-04E646DFD6AB}" type="presOf" srcId="{17FDB23B-EC84-45B5-842F-7C78F8203000}" destId="{4BF9B153-2D29-4CE3-B1FC-63E9C460DC05}" srcOrd="0" destOrd="0" presId="urn:microsoft.com/office/officeart/2005/8/layout/hChevron3"/>
    <dgm:cxn modelId="{42EA3F6B-107F-4AAD-8E0E-CBD8E0DF9737}" srcId="{63C51D3F-139B-4159-A960-34D9928A8C30}" destId="{C0B3CF3D-F819-4E66-B95B-7247D6A024AA}" srcOrd="0" destOrd="0" parTransId="{466A71FD-94A6-4A7E-BDF3-BC5CBEEBB1B6}" sibTransId="{C4A005B8-AA93-4F56-81A3-35C796E81903}"/>
    <dgm:cxn modelId="{DB4A19BC-6CD7-494A-B6BF-BC12C0C48932}" type="presOf" srcId="{C0B3CF3D-F819-4E66-B95B-7247D6A024AA}" destId="{EEC381F4-DE0C-41FD-83C8-B61CE86645EC}" srcOrd="0" destOrd="0" presId="urn:microsoft.com/office/officeart/2005/8/layout/hChevron3"/>
    <dgm:cxn modelId="{E7852B78-4797-44C3-A3E0-C868E6779013}" srcId="{63C51D3F-139B-4159-A960-34D9928A8C30}" destId="{17FDB23B-EC84-45B5-842F-7C78F8203000}" srcOrd="1" destOrd="0" parTransId="{7A28E485-E4BE-45A2-B36D-EF69195441E2}" sibTransId="{2A6CF443-04F8-4411-B24D-A2A2BC4B9CEC}"/>
    <dgm:cxn modelId="{B601CDE1-7524-4540-BA2C-4FFA8F3BCD58}" type="presParOf" srcId="{FB61057E-5C2C-4CF0-A994-3B2AAB6D9F2F}" destId="{EEC381F4-DE0C-41FD-83C8-B61CE86645EC}" srcOrd="0" destOrd="0" presId="urn:microsoft.com/office/officeart/2005/8/layout/hChevron3"/>
    <dgm:cxn modelId="{587D872D-E343-4385-BB49-B468AE5022C5}" type="presParOf" srcId="{FB61057E-5C2C-4CF0-A994-3B2AAB6D9F2F}" destId="{EA2118C6-8FE0-4C58-B383-94259D5538F0}" srcOrd="1" destOrd="0" presId="urn:microsoft.com/office/officeart/2005/8/layout/hChevron3"/>
    <dgm:cxn modelId="{B30E3711-5130-4A58-A21E-ECFAC0D8DEB6}" type="presParOf" srcId="{FB61057E-5C2C-4CF0-A994-3B2AAB6D9F2F}" destId="{4BF9B153-2D29-4CE3-B1FC-63E9C460DC05}" srcOrd="2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621FE57-F150-4485-9A54-C960566D3FB9}" type="doc">
      <dgm:prSet loTypeId="urn:microsoft.com/office/officeart/2005/8/layout/hProcess3" loCatId="process" qsTypeId="urn:microsoft.com/office/officeart/2005/8/quickstyle/3d1" qsCatId="3D" csTypeId="urn:microsoft.com/office/officeart/2005/8/colors/accent1_5" csCatId="accent1" phldr="1"/>
      <dgm:spPr/>
      <dgm:t>
        <a:bodyPr/>
        <a:lstStyle/>
        <a:p>
          <a:endParaRPr lang="en-CA"/>
        </a:p>
      </dgm:t>
    </dgm:pt>
    <dgm:pt modelId="{685B6665-1028-49C5-A93F-9427B6A184BB}">
      <dgm:prSet phldrT="[Text]"/>
      <dgm:spPr/>
      <dgm:t>
        <a:bodyPr anchor="ctr"/>
        <a:lstStyle/>
        <a:p>
          <a:r>
            <a:rPr lang="en-CA" dirty="0">
              <a:solidFill>
                <a:schemeClr val="bg1"/>
              </a:solidFill>
            </a:rPr>
            <a:t>New</a:t>
          </a:r>
        </a:p>
        <a:p>
          <a:r>
            <a:rPr lang="en-CA" dirty="0">
              <a:solidFill>
                <a:schemeClr val="bg1"/>
              </a:solidFill>
            </a:rPr>
            <a:t>Functions</a:t>
          </a:r>
        </a:p>
      </dgm:t>
    </dgm:pt>
    <dgm:pt modelId="{B395DF6B-51A8-49EC-B146-9A92F8D5A5E0}" type="parTrans" cxnId="{D5A8C6C2-219C-41FC-BB0E-CFD30B0BD9D5}">
      <dgm:prSet/>
      <dgm:spPr/>
      <dgm:t>
        <a:bodyPr/>
        <a:lstStyle/>
        <a:p>
          <a:endParaRPr lang="en-CA"/>
        </a:p>
      </dgm:t>
    </dgm:pt>
    <dgm:pt modelId="{7F6C516D-E182-412E-B3DB-C5A7422CCE38}" type="sibTrans" cxnId="{D5A8C6C2-219C-41FC-BB0E-CFD30B0BD9D5}">
      <dgm:prSet/>
      <dgm:spPr/>
      <dgm:t>
        <a:bodyPr/>
        <a:lstStyle/>
        <a:p>
          <a:endParaRPr lang="en-CA"/>
        </a:p>
      </dgm:t>
    </dgm:pt>
    <dgm:pt modelId="{A68DD9EB-FBFD-47F0-BD64-413E12DC688D}">
      <dgm:prSet phldrT="[Text]"/>
      <dgm:spPr/>
      <dgm:t>
        <a:bodyPr/>
        <a:lstStyle/>
        <a:p>
          <a:pPr algn="l"/>
          <a:r>
            <a:rPr lang="en-CA" dirty="0">
              <a:solidFill>
                <a:schemeClr val="tx1">
                  <a:lumMod val="85000"/>
                  <a:lumOff val="15000"/>
                </a:schemeClr>
              </a:solidFill>
            </a:rPr>
            <a:t>Lempel-Ziv</a:t>
          </a:r>
        </a:p>
      </dgm:t>
    </dgm:pt>
    <dgm:pt modelId="{7EAF781F-5ECD-40D3-8017-3DF2B976CD10}" type="parTrans" cxnId="{8BE967FD-6F2C-43D0-AB92-AEE3BB0F8F17}">
      <dgm:prSet/>
      <dgm:spPr/>
      <dgm:t>
        <a:bodyPr/>
        <a:lstStyle/>
        <a:p>
          <a:endParaRPr lang="en-CA"/>
        </a:p>
      </dgm:t>
    </dgm:pt>
    <dgm:pt modelId="{2DEECAAA-7939-497A-A5AE-2EC10A8E5A40}" type="sibTrans" cxnId="{8BE967FD-6F2C-43D0-AB92-AEE3BB0F8F17}">
      <dgm:prSet/>
      <dgm:spPr/>
      <dgm:t>
        <a:bodyPr/>
        <a:lstStyle/>
        <a:p>
          <a:endParaRPr lang="en-CA"/>
        </a:p>
      </dgm:t>
    </dgm:pt>
    <dgm:pt modelId="{134A985C-A784-42DB-B565-6A92C9533602}">
      <dgm:prSet phldrT="[Text]"/>
      <dgm:spPr/>
      <dgm:t>
        <a:bodyPr/>
        <a:lstStyle/>
        <a:p>
          <a:pPr algn="l"/>
          <a:r>
            <a:rPr lang="en-CA" dirty="0">
              <a:solidFill>
                <a:schemeClr val="tx1">
                  <a:lumMod val="85000"/>
                  <a:lumOff val="15000"/>
                </a:schemeClr>
              </a:solidFill>
            </a:rPr>
            <a:t>Run-length Coding</a:t>
          </a:r>
        </a:p>
      </dgm:t>
    </dgm:pt>
    <dgm:pt modelId="{4B7DBC5B-5136-4AE3-BB4B-7820A7228E14}" type="parTrans" cxnId="{17AE5D5C-56F2-448A-81B2-70382FE7AA60}">
      <dgm:prSet/>
      <dgm:spPr/>
      <dgm:t>
        <a:bodyPr/>
        <a:lstStyle/>
        <a:p>
          <a:endParaRPr lang="en-CA"/>
        </a:p>
      </dgm:t>
    </dgm:pt>
    <dgm:pt modelId="{9EDCE000-61A3-4D6E-94A5-6CED0ED39B9C}" type="sibTrans" cxnId="{17AE5D5C-56F2-448A-81B2-70382FE7AA60}">
      <dgm:prSet/>
      <dgm:spPr/>
      <dgm:t>
        <a:bodyPr/>
        <a:lstStyle/>
        <a:p>
          <a:endParaRPr lang="en-CA"/>
        </a:p>
      </dgm:t>
    </dgm:pt>
    <dgm:pt modelId="{A4452554-D2D6-46E5-85B3-32F25ADF93B0}">
      <dgm:prSet phldrT="[Text]"/>
      <dgm:spPr/>
      <dgm:t>
        <a:bodyPr anchor="ctr"/>
        <a:lstStyle/>
        <a:p>
          <a:r>
            <a:rPr lang="en-CA" dirty="0">
              <a:solidFill>
                <a:schemeClr val="bg1"/>
              </a:solidFill>
            </a:rPr>
            <a:t>Merge the new code with the old</a:t>
          </a:r>
        </a:p>
      </dgm:t>
    </dgm:pt>
    <dgm:pt modelId="{2C784178-9F82-4200-9FAB-468604F1FB6F}" type="parTrans" cxnId="{633470B7-4F29-4D81-88A8-756AA118AED7}">
      <dgm:prSet/>
      <dgm:spPr/>
      <dgm:t>
        <a:bodyPr/>
        <a:lstStyle/>
        <a:p>
          <a:endParaRPr lang="en-CA"/>
        </a:p>
      </dgm:t>
    </dgm:pt>
    <dgm:pt modelId="{6BB902FB-3AF1-4E07-A1B6-0E006B0078E4}" type="sibTrans" cxnId="{633470B7-4F29-4D81-88A8-756AA118AED7}">
      <dgm:prSet/>
      <dgm:spPr/>
      <dgm:t>
        <a:bodyPr/>
        <a:lstStyle/>
        <a:p>
          <a:endParaRPr lang="en-CA"/>
        </a:p>
      </dgm:t>
    </dgm:pt>
    <dgm:pt modelId="{9D279D3B-462C-430B-A91B-072CEEB39C1E}">
      <dgm:prSet phldrT="[Text]"/>
      <dgm:spPr/>
      <dgm:t>
        <a:bodyPr/>
        <a:lstStyle/>
        <a:p>
          <a:r>
            <a:rPr lang="en-CA" dirty="0">
              <a:solidFill>
                <a:schemeClr val="tx1">
                  <a:lumMod val="85000"/>
                  <a:lumOff val="15000"/>
                </a:schemeClr>
              </a:solidFill>
            </a:rPr>
            <a:t>Create a source generation file</a:t>
          </a:r>
        </a:p>
      </dgm:t>
    </dgm:pt>
    <dgm:pt modelId="{4E56680B-7D15-44E7-8584-F5F2035672E3}" type="parTrans" cxnId="{634B6E9A-72D3-4D15-ABAB-D65A9DD580B1}">
      <dgm:prSet/>
      <dgm:spPr/>
      <dgm:t>
        <a:bodyPr/>
        <a:lstStyle/>
        <a:p>
          <a:endParaRPr lang="en-CA"/>
        </a:p>
      </dgm:t>
    </dgm:pt>
    <dgm:pt modelId="{863591A1-7BBD-4610-A2D6-BDAD04277877}" type="sibTrans" cxnId="{634B6E9A-72D3-4D15-ABAB-D65A9DD580B1}">
      <dgm:prSet/>
      <dgm:spPr/>
      <dgm:t>
        <a:bodyPr/>
        <a:lstStyle/>
        <a:p>
          <a:endParaRPr lang="en-CA"/>
        </a:p>
      </dgm:t>
    </dgm:pt>
    <dgm:pt modelId="{6CBFD3F1-2AEE-4F84-BDE8-65D2890F8D36}">
      <dgm:prSet phldrT="[Text]"/>
      <dgm:spPr/>
      <dgm:t>
        <a:bodyPr/>
        <a:lstStyle/>
        <a:p>
          <a:r>
            <a:rPr lang="en-CA" dirty="0">
              <a:solidFill>
                <a:schemeClr val="tx1">
                  <a:lumMod val="85000"/>
                  <a:lumOff val="15000"/>
                </a:schemeClr>
              </a:solidFill>
            </a:rPr>
            <a:t>Use histograms for efficiency testing </a:t>
          </a:r>
        </a:p>
      </dgm:t>
    </dgm:pt>
    <dgm:pt modelId="{E650CBD5-E9EC-486B-AEB4-714F89B07781}" type="parTrans" cxnId="{61795712-68B7-402D-9521-01DD4EC0AFEA}">
      <dgm:prSet/>
      <dgm:spPr/>
      <dgm:t>
        <a:bodyPr/>
        <a:lstStyle/>
        <a:p>
          <a:endParaRPr lang="en-CA"/>
        </a:p>
      </dgm:t>
    </dgm:pt>
    <dgm:pt modelId="{2CEE2200-09DB-4C2E-A728-9DC98CB3C638}" type="sibTrans" cxnId="{61795712-68B7-402D-9521-01DD4EC0AFEA}">
      <dgm:prSet/>
      <dgm:spPr/>
      <dgm:t>
        <a:bodyPr/>
        <a:lstStyle/>
        <a:p>
          <a:endParaRPr lang="en-CA"/>
        </a:p>
      </dgm:t>
    </dgm:pt>
    <dgm:pt modelId="{ADD0B9C8-806D-4EE2-A7DE-CCFD3CEFB249}">
      <dgm:prSet phldrT="[Text]"/>
      <dgm:spPr/>
      <dgm:t>
        <a:bodyPr anchor="ctr"/>
        <a:lstStyle/>
        <a:p>
          <a:r>
            <a:rPr lang="en-CA" dirty="0">
              <a:solidFill>
                <a:schemeClr val="bg1"/>
              </a:solidFill>
            </a:rPr>
            <a:t>Testing On</a:t>
          </a:r>
        </a:p>
        <a:p>
          <a:r>
            <a:rPr lang="en-CA" dirty="0">
              <a:solidFill>
                <a:schemeClr val="bg1"/>
              </a:solidFill>
            </a:rPr>
            <a:t>Data Sources </a:t>
          </a:r>
        </a:p>
      </dgm:t>
    </dgm:pt>
    <dgm:pt modelId="{C7E3D189-3CA3-4327-A826-1C093A526AF2}" type="parTrans" cxnId="{EE2E87D6-99D3-4341-B197-B8AE0BA1D255}">
      <dgm:prSet/>
      <dgm:spPr/>
      <dgm:t>
        <a:bodyPr/>
        <a:lstStyle/>
        <a:p>
          <a:endParaRPr lang="en-CA"/>
        </a:p>
      </dgm:t>
    </dgm:pt>
    <dgm:pt modelId="{539A4A36-D0F2-4EC8-9533-DBA514861637}" type="sibTrans" cxnId="{EE2E87D6-99D3-4341-B197-B8AE0BA1D255}">
      <dgm:prSet/>
      <dgm:spPr/>
      <dgm:t>
        <a:bodyPr/>
        <a:lstStyle/>
        <a:p>
          <a:endParaRPr lang="en-CA"/>
        </a:p>
      </dgm:t>
    </dgm:pt>
    <dgm:pt modelId="{1A4A667C-5110-44A7-9AD2-FD35CAD62E9A}">
      <dgm:prSet phldrT="[Text]"/>
      <dgm:spPr/>
      <dgm:t>
        <a:bodyPr/>
        <a:lstStyle/>
        <a:p>
          <a:r>
            <a:rPr lang="en-CA" dirty="0">
              <a:solidFill>
                <a:schemeClr val="tx1">
                  <a:lumMod val="85000"/>
                  <a:lumOff val="15000"/>
                </a:schemeClr>
              </a:solidFill>
            </a:rPr>
            <a:t>Merge the functions and implement on actual data sources. For example: images, folders</a:t>
          </a:r>
        </a:p>
      </dgm:t>
    </dgm:pt>
    <dgm:pt modelId="{4DB35951-2782-4400-841E-47927F8B70EF}" type="parTrans" cxnId="{1297DA8F-1E95-4515-AC58-256D0C60193A}">
      <dgm:prSet/>
      <dgm:spPr/>
      <dgm:t>
        <a:bodyPr/>
        <a:lstStyle/>
        <a:p>
          <a:endParaRPr lang="en-CA"/>
        </a:p>
      </dgm:t>
    </dgm:pt>
    <dgm:pt modelId="{393903B2-E884-4079-B00C-12618E43A7F3}" type="sibTrans" cxnId="{1297DA8F-1E95-4515-AC58-256D0C60193A}">
      <dgm:prSet/>
      <dgm:spPr/>
      <dgm:t>
        <a:bodyPr/>
        <a:lstStyle/>
        <a:p>
          <a:endParaRPr lang="en-CA"/>
        </a:p>
      </dgm:t>
    </dgm:pt>
    <dgm:pt modelId="{AA14A201-DD56-4FD9-A0BA-5EDBB704FD99}">
      <dgm:prSet phldrT="[Text]"/>
      <dgm:spPr/>
      <dgm:t>
        <a:bodyPr/>
        <a:lstStyle/>
        <a:p>
          <a:pPr algn="l"/>
          <a:r>
            <a:rPr lang="en-CA" dirty="0">
              <a:solidFill>
                <a:schemeClr val="tx1">
                  <a:lumMod val="85000"/>
                  <a:lumOff val="15000"/>
                </a:schemeClr>
              </a:solidFill>
            </a:rPr>
            <a:t>Turbo Compression</a:t>
          </a:r>
        </a:p>
      </dgm:t>
    </dgm:pt>
    <dgm:pt modelId="{261CCFF0-468B-4384-A143-C150774B55DC}" type="parTrans" cxnId="{09ED973C-214B-4AB6-8DB0-553C7D0A001D}">
      <dgm:prSet/>
      <dgm:spPr/>
      <dgm:t>
        <a:bodyPr/>
        <a:lstStyle/>
        <a:p>
          <a:endParaRPr lang="en-CA"/>
        </a:p>
      </dgm:t>
    </dgm:pt>
    <dgm:pt modelId="{5E344902-9C4B-4131-8C24-C27A093B29E5}" type="sibTrans" cxnId="{09ED973C-214B-4AB6-8DB0-553C7D0A001D}">
      <dgm:prSet/>
      <dgm:spPr/>
      <dgm:t>
        <a:bodyPr/>
        <a:lstStyle/>
        <a:p>
          <a:endParaRPr lang="en-CA"/>
        </a:p>
      </dgm:t>
    </dgm:pt>
    <dgm:pt modelId="{EAF9CB90-11CD-4C11-84CC-63303A1B6A43}" type="pres">
      <dgm:prSet presAssocID="{8621FE57-F150-4485-9A54-C960566D3FB9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5E95BB7-4326-49B9-9DBD-7C770517A0E1}" type="pres">
      <dgm:prSet presAssocID="{8621FE57-F150-4485-9A54-C960566D3FB9}" presName="dummy" presStyleCnt="0"/>
      <dgm:spPr/>
    </dgm:pt>
    <dgm:pt modelId="{BD8E8BC2-CB3E-4537-99A0-942A9073DA17}" type="pres">
      <dgm:prSet presAssocID="{8621FE57-F150-4485-9A54-C960566D3FB9}" presName="linH" presStyleCnt="0"/>
      <dgm:spPr/>
    </dgm:pt>
    <dgm:pt modelId="{F4B65AC8-D36C-461B-AE81-123CC3F4E6BA}" type="pres">
      <dgm:prSet presAssocID="{8621FE57-F150-4485-9A54-C960566D3FB9}" presName="padding1" presStyleCnt="0"/>
      <dgm:spPr/>
    </dgm:pt>
    <dgm:pt modelId="{06F6A66B-496D-486A-BC31-B1E47380E585}" type="pres">
      <dgm:prSet presAssocID="{685B6665-1028-49C5-A93F-9427B6A184BB}" presName="linV" presStyleCnt="0"/>
      <dgm:spPr/>
    </dgm:pt>
    <dgm:pt modelId="{12593EC8-656E-4E9B-8FC6-BD529E11E11B}" type="pres">
      <dgm:prSet presAssocID="{685B6665-1028-49C5-A93F-9427B6A184BB}" presName="spVertical1" presStyleCnt="0"/>
      <dgm:spPr/>
    </dgm:pt>
    <dgm:pt modelId="{8302F179-90ED-410D-8437-7068B7B96854}" type="pres">
      <dgm:prSet presAssocID="{685B6665-1028-49C5-A93F-9427B6A184BB}" presName="parTx" presStyleLbl="revTx" presStyleIdx="0" presStyleCnt="6" custLinFactNeighborX="-12279" custLinFactNeighborY="-5574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252145-1870-4C8B-B4C0-4E69487F28D8}" type="pres">
      <dgm:prSet presAssocID="{685B6665-1028-49C5-A93F-9427B6A184BB}" presName="spVertical2" presStyleCnt="0"/>
      <dgm:spPr/>
    </dgm:pt>
    <dgm:pt modelId="{DE7D4A18-AF90-449E-81C8-90D6BEA2BBF3}" type="pres">
      <dgm:prSet presAssocID="{685B6665-1028-49C5-A93F-9427B6A184BB}" presName="spVertical3" presStyleCnt="0"/>
      <dgm:spPr/>
    </dgm:pt>
    <dgm:pt modelId="{6FA63F7E-58B0-4688-8DF5-32D154C3E632}" type="pres">
      <dgm:prSet presAssocID="{685B6665-1028-49C5-A93F-9427B6A184BB}" presName="desTx" presStyleLbl="revTx" presStyleIdx="1" presStyleCnt="6" custScaleX="96818" custScaleY="103459" custLinFactNeighborX="-22120" custLinFactNeighborY="-4011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D3B715-8AFA-442F-82DF-8DA50492D78E}" type="pres">
      <dgm:prSet presAssocID="{7F6C516D-E182-412E-B3DB-C5A7422CCE38}" presName="space" presStyleCnt="0"/>
      <dgm:spPr/>
    </dgm:pt>
    <dgm:pt modelId="{9327C6AF-4AE6-48BF-8C88-CBD4A777D86C}" type="pres">
      <dgm:prSet presAssocID="{A4452554-D2D6-46E5-85B3-32F25ADF93B0}" presName="linV" presStyleCnt="0"/>
      <dgm:spPr/>
    </dgm:pt>
    <dgm:pt modelId="{A0FFB5D1-9AFC-48CA-9D07-4A828F7610C8}" type="pres">
      <dgm:prSet presAssocID="{A4452554-D2D6-46E5-85B3-32F25ADF93B0}" presName="spVertical1" presStyleCnt="0"/>
      <dgm:spPr/>
    </dgm:pt>
    <dgm:pt modelId="{C34F164E-904A-449A-9223-CEF0E0C478EA}" type="pres">
      <dgm:prSet presAssocID="{A4452554-D2D6-46E5-85B3-32F25ADF93B0}" presName="parTx" presStyleLbl="revTx" presStyleIdx="2" presStyleCnt="6" custLinFactNeighborX="-30592" custLinFactNeighborY="-3954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1528055-FCD1-4D88-A4E9-283614C90223}" type="pres">
      <dgm:prSet presAssocID="{A4452554-D2D6-46E5-85B3-32F25ADF93B0}" presName="spVertical2" presStyleCnt="0"/>
      <dgm:spPr/>
    </dgm:pt>
    <dgm:pt modelId="{49C1ADCF-93E1-4E44-8594-E3B9421C1B03}" type="pres">
      <dgm:prSet presAssocID="{A4452554-D2D6-46E5-85B3-32F25ADF93B0}" presName="spVertical3" presStyleCnt="0"/>
      <dgm:spPr/>
    </dgm:pt>
    <dgm:pt modelId="{44CE2D2D-4CDF-4E70-ADC4-0C73F370BB93}" type="pres">
      <dgm:prSet presAssocID="{A4452554-D2D6-46E5-85B3-32F25ADF93B0}" presName="desTx" presStyleLbl="revTx" presStyleIdx="3" presStyleCnt="6" custLinFactNeighborX="-34685" custLinFactNeighborY="-4438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092C003-F52A-49E4-AC6E-C057804B99A9}" type="pres">
      <dgm:prSet presAssocID="{6BB902FB-3AF1-4E07-A1B6-0E006B0078E4}" presName="space" presStyleCnt="0"/>
      <dgm:spPr/>
    </dgm:pt>
    <dgm:pt modelId="{359165D9-4368-4D5E-89C7-38B598772311}" type="pres">
      <dgm:prSet presAssocID="{ADD0B9C8-806D-4EE2-A7DE-CCFD3CEFB249}" presName="linV" presStyleCnt="0"/>
      <dgm:spPr/>
    </dgm:pt>
    <dgm:pt modelId="{64861662-C405-428E-94D0-9184A57DAFC5}" type="pres">
      <dgm:prSet presAssocID="{ADD0B9C8-806D-4EE2-A7DE-CCFD3CEFB249}" presName="spVertical1" presStyleCnt="0"/>
      <dgm:spPr/>
    </dgm:pt>
    <dgm:pt modelId="{125A3E96-AD66-4805-BE72-4195C2A2DD8E}" type="pres">
      <dgm:prSet presAssocID="{ADD0B9C8-806D-4EE2-A7DE-CCFD3CEFB249}" presName="parTx" presStyleLbl="revTx" presStyleIdx="4" presStyleCnt="6" custLinFactNeighborX="-43781" custLinFactNeighborY="-4799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D7F4EC-DC47-4FAD-948A-BCB299318DA0}" type="pres">
      <dgm:prSet presAssocID="{ADD0B9C8-806D-4EE2-A7DE-CCFD3CEFB249}" presName="spVertical2" presStyleCnt="0"/>
      <dgm:spPr/>
    </dgm:pt>
    <dgm:pt modelId="{286512D2-E9DB-416A-86B0-2414C74640F4}" type="pres">
      <dgm:prSet presAssocID="{ADD0B9C8-806D-4EE2-A7DE-CCFD3CEFB249}" presName="spVertical3" presStyleCnt="0"/>
      <dgm:spPr/>
    </dgm:pt>
    <dgm:pt modelId="{1D23D225-A1F2-46CE-B3B7-0825C9BF455E}" type="pres">
      <dgm:prSet presAssocID="{ADD0B9C8-806D-4EE2-A7DE-CCFD3CEFB249}" presName="desTx" presStyleLbl="revTx" presStyleIdx="5" presStyleCnt="6" custScaleX="102830" custLinFactNeighborX="-44319" custLinFactNeighborY="-479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663C8A-995F-48F3-961C-6D769179631C}" type="pres">
      <dgm:prSet presAssocID="{8621FE57-F150-4485-9A54-C960566D3FB9}" presName="padding2" presStyleCnt="0"/>
      <dgm:spPr/>
    </dgm:pt>
    <dgm:pt modelId="{FDF6442F-8A60-437D-AC0F-19E64ED32104}" type="pres">
      <dgm:prSet presAssocID="{8621FE57-F150-4485-9A54-C960566D3FB9}" presName="negArrow" presStyleCnt="0"/>
      <dgm:spPr/>
    </dgm:pt>
    <dgm:pt modelId="{8985AC9D-735D-4949-8058-952C5B4289EF}" type="pres">
      <dgm:prSet presAssocID="{8621FE57-F150-4485-9A54-C960566D3FB9}" presName="backgroundArrow" presStyleLbl="node1" presStyleIdx="0" presStyleCnt="1" custLinFactNeighborX="652" custLinFactNeighborY="-7980"/>
      <dgm:spPr/>
    </dgm:pt>
  </dgm:ptLst>
  <dgm:cxnLst>
    <dgm:cxn modelId="{11139745-F08B-419D-8804-F6D0E9CF8536}" type="presOf" srcId="{1A4A667C-5110-44A7-9AD2-FD35CAD62E9A}" destId="{1D23D225-A1F2-46CE-B3B7-0825C9BF455E}" srcOrd="0" destOrd="0" presId="urn:microsoft.com/office/officeart/2005/8/layout/hProcess3"/>
    <dgm:cxn modelId="{1297DA8F-1E95-4515-AC58-256D0C60193A}" srcId="{ADD0B9C8-806D-4EE2-A7DE-CCFD3CEFB249}" destId="{1A4A667C-5110-44A7-9AD2-FD35CAD62E9A}" srcOrd="0" destOrd="0" parTransId="{4DB35951-2782-4400-841E-47927F8B70EF}" sibTransId="{393903B2-E884-4079-B00C-12618E43A7F3}"/>
    <dgm:cxn modelId="{EE2E87D6-99D3-4341-B197-B8AE0BA1D255}" srcId="{8621FE57-F150-4485-9A54-C960566D3FB9}" destId="{ADD0B9C8-806D-4EE2-A7DE-CCFD3CEFB249}" srcOrd="2" destOrd="0" parTransId="{C7E3D189-3CA3-4327-A826-1C093A526AF2}" sibTransId="{539A4A36-D0F2-4EC8-9533-DBA514861637}"/>
    <dgm:cxn modelId="{0B06F2F0-C874-4296-B7CD-CD78A08EC2AF}" type="presOf" srcId="{A68DD9EB-FBFD-47F0-BD64-413E12DC688D}" destId="{6FA63F7E-58B0-4688-8DF5-32D154C3E632}" srcOrd="0" destOrd="0" presId="urn:microsoft.com/office/officeart/2005/8/layout/hProcess3"/>
    <dgm:cxn modelId="{61795712-68B7-402D-9521-01DD4EC0AFEA}" srcId="{A4452554-D2D6-46E5-85B3-32F25ADF93B0}" destId="{6CBFD3F1-2AEE-4F84-BDE8-65D2890F8D36}" srcOrd="1" destOrd="0" parTransId="{E650CBD5-E9EC-486B-AEB4-714F89B07781}" sibTransId="{2CEE2200-09DB-4C2E-A728-9DC98CB3C638}"/>
    <dgm:cxn modelId="{8BE967FD-6F2C-43D0-AB92-AEE3BB0F8F17}" srcId="{685B6665-1028-49C5-A93F-9427B6A184BB}" destId="{A68DD9EB-FBFD-47F0-BD64-413E12DC688D}" srcOrd="0" destOrd="0" parTransId="{7EAF781F-5ECD-40D3-8017-3DF2B976CD10}" sibTransId="{2DEECAAA-7939-497A-A5AE-2EC10A8E5A40}"/>
    <dgm:cxn modelId="{734DCD8F-A035-4CE1-BF23-655C9047B1D3}" type="presOf" srcId="{9D279D3B-462C-430B-A91B-072CEEB39C1E}" destId="{44CE2D2D-4CDF-4E70-ADC4-0C73F370BB93}" srcOrd="0" destOrd="0" presId="urn:microsoft.com/office/officeart/2005/8/layout/hProcess3"/>
    <dgm:cxn modelId="{F83A3205-F241-4910-87FF-C84D2E161F4D}" type="presOf" srcId="{6CBFD3F1-2AEE-4F84-BDE8-65D2890F8D36}" destId="{44CE2D2D-4CDF-4E70-ADC4-0C73F370BB93}" srcOrd="0" destOrd="1" presId="urn:microsoft.com/office/officeart/2005/8/layout/hProcess3"/>
    <dgm:cxn modelId="{633470B7-4F29-4D81-88A8-756AA118AED7}" srcId="{8621FE57-F150-4485-9A54-C960566D3FB9}" destId="{A4452554-D2D6-46E5-85B3-32F25ADF93B0}" srcOrd="1" destOrd="0" parTransId="{2C784178-9F82-4200-9FAB-468604F1FB6F}" sibTransId="{6BB902FB-3AF1-4E07-A1B6-0E006B0078E4}"/>
    <dgm:cxn modelId="{D072A3D7-DCD4-4AAA-BD7A-DA73136BD45C}" type="presOf" srcId="{AA14A201-DD56-4FD9-A0BA-5EDBB704FD99}" destId="{6FA63F7E-58B0-4688-8DF5-32D154C3E632}" srcOrd="0" destOrd="2" presId="urn:microsoft.com/office/officeart/2005/8/layout/hProcess3"/>
    <dgm:cxn modelId="{837F2C6D-62DE-4BE7-A0BE-2E88028A9460}" type="presOf" srcId="{8621FE57-F150-4485-9A54-C960566D3FB9}" destId="{EAF9CB90-11CD-4C11-84CC-63303A1B6A43}" srcOrd="0" destOrd="0" presId="urn:microsoft.com/office/officeart/2005/8/layout/hProcess3"/>
    <dgm:cxn modelId="{09ED973C-214B-4AB6-8DB0-553C7D0A001D}" srcId="{685B6665-1028-49C5-A93F-9427B6A184BB}" destId="{AA14A201-DD56-4FD9-A0BA-5EDBB704FD99}" srcOrd="2" destOrd="0" parTransId="{261CCFF0-468B-4384-A143-C150774B55DC}" sibTransId="{5E344902-9C4B-4131-8C24-C27A093B29E5}"/>
    <dgm:cxn modelId="{D5A8C6C2-219C-41FC-BB0E-CFD30B0BD9D5}" srcId="{8621FE57-F150-4485-9A54-C960566D3FB9}" destId="{685B6665-1028-49C5-A93F-9427B6A184BB}" srcOrd="0" destOrd="0" parTransId="{B395DF6B-51A8-49EC-B146-9A92F8D5A5E0}" sibTransId="{7F6C516D-E182-412E-B3DB-C5A7422CCE38}"/>
    <dgm:cxn modelId="{EC6966C3-5FCB-4A4A-8D9E-E4892FD04A89}" type="presOf" srcId="{134A985C-A784-42DB-B565-6A92C9533602}" destId="{6FA63F7E-58B0-4688-8DF5-32D154C3E632}" srcOrd="0" destOrd="1" presId="urn:microsoft.com/office/officeart/2005/8/layout/hProcess3"/>
    <dgm:cxn modelId="{17AE5D5C-56F2-448A-81B2-70382FE7AA60}" srcId="{685B6665-1028-49C5-A93F-9427B6A184BB}" destId="{134A985C-A784-42DB-B565-6A92C9533602}" srcOrd="1" destOrd="0" parTransId="{4B7DBC5B-5136-4AE3-BB4B-7820A7228E14}" sibTransId="{9EDCE000-61A3-4D6E-94A5-6CED0ED39B9C}"/>
    <dgm:cxn modelId="{F234D231-2772-4B7E-8924-F1256EEBD04C}" type="presOf" srcId="{685B6665-1028-49C5-A93F-9427B6A184BB}" destId="{8302F179-90ED-410D-8437-7068B7B96854}" srcOrd="0" destOrd="0" presId="urn:microsoft.com/office/officeart/2005/8/layout/hProcess3"/>
    <dgm:cxn modelId="{0FE3341F-4979-4C9B-911F-4D760AB657F9}" type="presOf" srcId="{ADD0B9C8-806D-4EE2-A7DE-CCFD3CEFB249}" destId="{125A3E96-AD66-4805-BE72-4195C2A2DD8E}" srcOrd="0" destOrd="0" presId="urn:microsoft.com/office/officeart/2005/8/layout/hProcess3"/>
    <dgm:cxn modelId="{570D1E90-5F14-40C6-9544-BA6C799E4EC0}" type="presOf" srcId="{A4452554-D2D6-46E5-85B3-32F25ADF93B0}" destId="{C34F164E-904A-449A-9223-CEF0E0C478EA}" srcOrd="0" destOrd="0" presId="urn:microsoft.com/office/officeart/2005/8/layout/hProcess3"/>
    <dgm:cxn modelId="{634B6E9A-72D3-4D15-ABAB-D65A9DD580B1}" srcId="{A4452554-D2D6-46E5-85B3-32F25ADF93B0}" destId="{9D279D3B-462C-430B-A91B-072CEEB39C1E}" srcOrd="0" destOrd="0" parTransId="{4E56680B-7D15-44E7-8584-F5F2035672E3}" sibTransId="{863591A1-7BBD-4610-A2D6-BDAD04277877}"/>
    <dgm:cxn modelId="{347C68F0-5FA8-49D1-80A8-8B9E06DA3CF3}" type="presParOf" srcId="{EAF9CB90-11CD-4C11-84CC-63303A1B6A43}" destId="{A5E95BB7-4326-49B9-9DBD-7C770517A0E1}" srcOrd="0" destOrd="0" presId="urn:microsoft.com/office/officeart/2005/8/layout/hProcess3"/>
    <dgm:cxn modelId="{E1F65C43-81DF-447E-BF5F-778FCE8AE9C2}" type="presParOf" srcId="{EAF9CB90-11CD-4C11-84CC-63303A1B6A43}" destId="{BD8E8BC2-CB3E-4537-99A0-942A9073DA17}" srcOrd="1" destOrd="0" presId="urn:microsoft.com/office/officeart/2005/8/layout/hProcess3"/>
    <dgm:cxn modelId="{66DE5EB9-3929-4D8C-92DC-4B7C57A4418A}" type="presParOf" srcId="{BD8E8BC2-CB3E-4537-99A0-942A9073DA17}" destId="{F4B65AC8-D36C-461B-AE81-123CC3F4E6BA}" srcOrd="0" destOrd="0" presId="urn:microsoft.com/office/officeart/2005/8/layout/hProcess3"/>
    <dgm:cxn modelId="{6D939BA1-C391-4BCB-812D-3F9AD5F981A0}" type="presParOf" srcId="{BD8E8BC2-CB3E-4537-99A0-942A9073DA17}" destId="{06F6A66B-496D-486A-BC31-B1E47380E585}" srcOrd="1" destOrd="0" presId="urn:microsoft.com/office/officeart/2005/8/layout/hProcess3"/>
    <dgm:cxn modelId="{86ADF5EC-B42E-4DBB-BC7B-9510E6656B94}" type="presParOf" srcId="{06F6A66B-496D-486A-BC31-B1E47380E585}" destId="{12593EC8-656E-4E9B-8FC6-BD529E11E11B}" srcOrd="0" destOrd="0" presId="urn:microsoft.com/office/officeart/2005/8/layout/hProcess3"/>
    <dgm:cxn modelId="{FC74A3C4-8723-443B-BC58-C6E156F85168}" type="presParOf" srcId="{06F6A66B-496D-486A-BC31-B1E47380E585}" destId="{8302F179-90ED-410D-8437-7068B7B96854}" srcOrd="1" destOrd="0" presId="urn:microsoft.com/office/officeart/2005/8/layout/hProcess3"/>
    <dgm:cxn modelId="{4BFA601B-7B6E-4477-AD01-6DA7301D8786}" type="presParOf" srcId="{06F6A66B-496D-486A-BC31-B1E47380E585}" destId="{61252145-1870-4C8B-B4C0-4E69487F28D8}" srcOrd="2" destOrd="0" presId="urn:microsoft.com/office/officeart/2005/8/layout/hProcess3"/>
    <dgm:cxn modelId="{25A8FA44-2508-4827-A0E3-D5B6BE7D495D}" type="presParOf" srcId="{06F6A66B-496D-486A-BC31-B1E47380E585}" destId="{DE7D4A18-AF90-449E-81C8-90D6BEA2BBF3}" srcOrd="3" destOrd="0" presId="urn:microsoft.com/office/officeart/2005/8/layout/hProcess3"/>
    <dgm:cxn modelId="{AEE588C8-F2FD-4D44-9270-46FE68AC30F4}" type="presParOf" srcId="{06F6A66B-496D-486A-BC31-B1E47380E585}" destId="{6FA63F7E-58B0-4688-8DF5-32D154C3E632}" srcOrd="4" destOrd="0" presId="urn:microsoft.com/office/officeart/2005/8/layout/hProcess3"/>
    <dgm:cxn modelId="{76BB7659-2B78-4B3E-8D5A-A15905E2A311}" type="presParOf" srcId="{BD8E8BC2-CB3E-4537-99A0-942A9073DA17}" destId="{78D3B715-8AFA-442F-82DF-8DA50492D78E}" srcOrd="2" destOrd="0" presId="urn:microsoft.com/office/officeart/2005/8/layout/hProcess3"/>
    <dgm:cxn modelId="{5914753F-E9EF-4FD7-A76F-265213F75A3F}" type="presParOf" srcId="{BD8E8BC2-CB3E-4537-99A0-942A9073DA17}" destId="{9327C6AF-4AE6-48BF-8C88-CBD4A777D86C}" srcOrd="3" destOrd="0" presId="urn:microsoft.com/office/officeart/2005/8/layout/hProcess3"/>
    <dgm:cxn modelId="{C527207E-2634-49D4-BE65-3FA5B4DAD2A8}" type="presParOf" srcId="{9327C6AF-4AE6-48BF-8C88-CBD4A777D86C}" destId="{A0FFB5D1-9AFC-48CA-9D07-4A828F7610C8}" srcOrd="0" destOrd="0" presId="urn:microsoft.com/office/officeart/2005/8/layout/hProcess3"/>
    <dgm:cxn modelId="{6560B3BC-BDE6-41B2-8681-2293FE8C1193}" type="presParOf" srcId="{9327C6AF-4AE6-48BF-8C88-CBD4A777D86C}" destId="{C34F164E-904A-449A-9223-CEF0E0C478EA}" srcOrd="1" destOrd="0" presId="urn:microsoft.com/office/officeart/2005/8/layout/hProcess3"/>
    <dgm:cxn modelId="{25136521-8CF6-4409-81A9-DBA6EDCA4502}" type="presParOf" srcId="{9327C6AF-4AE6-48BF-8C88-CBD4A777D86C}" destId="{31528055-FCD1-4D88-A4E9-283614C90223}" srcOrd="2" destOrd="0" presId="urn:microsoft.com/office/officeart/2005/8/layout/hProcess3"/>
    <dgm:cxn modelId="{1997845B-8DFA-462E-8FF5-BC15F9D61308}" type="presParOf" srcId="{9327C6AF-4AE6-48BF-8C88-CBD4A777D86C}" destId="{49C1ADCF-93E1-4E44-8594-E3B9421C1B03}" srcOrd="3" destOrd="0" presId="urn:microsoft.com/office/officeart/2005/8/layout/hProcess3"/>
    <dgm:cxn modelId="{792B7D08-CDC1-4211-89D8-78FF0E730385}" type="presParOf" srcId="{9327C6AF-4AE6-48BF-8C88-CBD4A777D86C}" destId="{44CE2D2D-4CDF-4E70-ADC4-0C73F370BB93}" srcOrd="4" destOrd="0" presId="urn:microsoft.com/office/officeart/2005/8/layout/hProcess3"/>
    <dgm:cxn modelId="{8458C8DD-1C8A-4BE2-834C-4CE3A5DD59F9}" type="presParOf" srcId="{BD8E8BC2-CB3E-4537-99A0-942A9073DA17}" destId="{1092C003-F52A-49E4-AC6E-C057804B99A9}" srcOrd="4" destOrd="0" presId="urn:microsoft.com/office/officeart/2005/8/layout/hProcess3"/>
    <dgm:cxn modelId="{39E5B906-E40E-46CD-8F29-2AA484154B38}" type="presParOf" srcId="{BD8E8BC2-CB3E-4537-99A0-942A9073DA17}" destId="{359165D9-4368-4D5E-89C7-38B598772311}" srcOrd="5" destOrd="0" presId="urn:microsoft.com/office/officeart/2005/8/layout/hProcess3"/>
    <dgm:cxn modelId="{427A767C-D010-4159-9F8C-411D6968D7AD}" type="presParOf" srcId="{359165D9-4368-4D5E-89C7-38B598772311}" destId="{64861662-C405-428E-94D0-9184A57DAFC5}" srcOrd="0" destOrd="0" presId="urn:microsoft.com/office/officeart/2005/8/layout/hProcess3"/>
    <dgm:cxn modelId="{7CA8A05D-4C4B-4240-9D32-2990D072C1B8}" type="presParOf" srcId="{359165D9-4368-4D5E-89C7-38B598772311}" destId="{125A3E96-AD66-4805-BE72-4195C2A2DD8E}" srcOrd="1" destOrd="0" presId="urn:microsoft.com/office/officeart/2005/8/layout/hProcess3"/>
    <dgm:cxn modelId="{16794DC6-A967-4C3C-A718-F2D07A3F7A6E}" type="presParOf" srcId="{359165D9-4368-4D5E-89C7-38B598772311}" destId="{1ED7F4EC-DC47-4FAD-948A-BCB299318DA0}" srcOrd="2" destOrd="0" presId="urn:microsoft.com/office/officeart/2005/8/layout/hProcess3"/>
    <dgm:cxn modelId="{3BCAB066-484A-4E9D-9372-6726B6F6A8E7}" type="presParOf" srcId="{359165D9-4368-4D5E-89C7-38B598772311}" destId="{286512D2-E9DB-416A-86B0-2414C74640F4}" srcOrd="3" destOrd="0" presId="urn:microsoft.com/office/officeart/2005/8/layout/hProcess3"/>
    <dgm:cxn modelId="{62449C56-BDF4-4D80-BD24-9CA3F873E60F}" type="presParOf" srcId="{359165D9-4368-4D5E-89C7-38B598772311}" destId="{1D23D225-A1F2-46CE-B3B7-0825C9BF455E}" srcOrd="4" destOrd="0" presId="urn:microsoft.com/office/officeart/2005/8/layout/hProcess3"/>
    <dgm:cxn modelId="{EEC7071E-0029-49BD-B281-26FFCCA6DD9D}" type="presParOf" srcId="{BD8E8BC2-CB3E-4537-99A0-942A9073DA17}" destId="{FE663C8A-995F-48F3-961C-6D769179631C}" srcOrd="6" destOrd="0" presId="urn:microsoft.com/office/officeart/2005/8/layout/hProcess3"/>
    <dgm:cxn modelId="{FC3D8B28-6DDB-419C-9FC8-6B5357B52FF5}" type="presParOf" srcId="{BD8E8BC2-CB3E-4537-99A0-942A9073DA17}" destId="{FDF6442F-8A60-437D-AC0F-19E64ED32104}" srcOrd="7" destOrd="0" presId="urn:microsoft.com/office/officeart/2005/8/layout/hProcess3"/>
    <dgm:cxn modelId="{2F2D8D47-D573-41E5-A007-59696F4BCD84}" type="presParOf" srcId="{BD8E8BC2-CB3E-4537-99A0-942A9073DA17}" destId="{8985AC9D-735D-4949-8058-952C5B4289EF}" srcOrd="8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media/image1.jpg>
</file>

<file path=ppt/media/image10.png>
</file>

<file path=ppt/media/image11.png>
</file>

<file path=ppt/media/image15.png>
</file>

<file path=ppt/media/image16.jpeg>
</file>

<file path=ppt/media/image17.jpg>
</file>

<file path=ppt/media/image18.jpeg>
</file>

<file path=ppt/media/image2.gif>
</file>

<file path=ppt/media/image24.gif>
</file>

<file path=ppt/media/image3.gif>
</file>

<file path=ppt/media/image4.JPG>
</file>

<file path=ppt/media/image6.jpg>
</file>

<file path=ppt/media/image7.gif>
</file>

<file path=ppt/media/image8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0AF561-FB9C-4E93-BCAF-9E44E4C1C693}" type="datetimeFigureOut">
              <a:rPr lang="en-US" smtClean="0"/>
              <a:t>12/13/2016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B476B0-F32C-46C9-8206-0156EABFAE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521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476B0-F32C-46C9-8206-0156EABFAE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8903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476B0-F32C-46C9-8206-0156EABFAE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7681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476B0-F32C-46C9-8206-0156EABFAE7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6953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B476B0-F32C-46C9-8206-0156EABFAE7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173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08B5E4-A5E0-42BB-9DD0-1EC82EFD7EB0}" type="datetime1">
              <a:rPr lang="en-US" smtClean="0"/>
              <a:t>12/13/2016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291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63600-9B9B-466E-A121-34D2500009E7}" type="datetime1">
              <a:rPr lang="en-US" smtClean="0"/>
              <a:t>12/13/2016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176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0CD8B-8D61-4FE9-9945-0B09EB453C41}" type="datetime1">
              <a:rPr lang="en-US" smtClean="0"/>
              <a:t>12/13/2016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402021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283BC-9D48-46E5-9915-56320D70FD59}" type="datetime1">
              <a:rPr lang="en-US" smtClean="0"/>
              <a:t>12/13/2016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1875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FC561-573B-495F-A7EE-7AF554D729A4}" type="datetime1">
              <a:rPr lang="en-US" smtClean="0"/>
              <a:t>12/13/2016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819937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8E84D5-2A92-461D-96A7-DB95F8C38B48}" type="datetime1">
              <a:rPr lang="en-US" smtClean="0"/>
              <a:t>12/13/2016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3747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9F47C-F446-4486-BF94-DCA1BD0523FA}" type="datetime1">
              <a:rPr lang="en-US" smtClean="0"/>
              <a:t>12/13/2016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9510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A5036-C3DD-4D44-B478-26B67F5EDA8B}" type="datetime1">
              <a:rPr lang="en-US" smtClean="0"/>
              <a:t>12/13/2016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658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1246F-3C93-49D9-80DE-76543623290A}" type="datetime1">
              <a:rPr lang="en-US" smtClean="0"/>
              <a:t>12/13/2016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021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B8E9D-2BD1-469E-9170-00A3986FEF53}" type="datetime1">
              <a:rPr lang="en-US" smtClean="0"/>
              <a:t>12/13/2016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849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D8448-9500-4555-A8A7-FB8C00CF4BFA}" type="datetime1">
              <a:rPr lang="en-US" smtClean="0"/>
              <a:t>12/13/2016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704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3228BA-EED9-497E-996A-BF645B6755F1}" type="datetime1">
              <a:rPr lang="en-US" smtClean="0"/>
              <a:t>12/13/2016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939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E8EF7-85B7-4165-8B87-D5E15E76A24F}" type="datetime1">
              <a:rPr lang="en-US" smtClean="0"/>
              <a:t>12/13/2016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40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1B2FC-8C8D-405E-92F8-FEDB2D38F7F2}" type="datetime1">
              <a:rPr lang="en-US" smtClean="0"/>
              <a:t>12/13/2016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81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4EDE-2B2A-42E4-9249-F2752098B887}" type="datetime1">
              <a:rPr lang="en-US" smtClean="0"/>
              <a:t>12/13/2016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515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94053-D62C-4055-9F74-9D05A98B77C7}" type="datetime1">
              <a:rPr lang="en-US" smtClean="0"/>
              <a:t>12/13/2016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556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067C1-1FF9-4612-A2C7-20E686343EA4}" type="datetime1">
              <a:rPr lang="en-US" smtClean="0"/>
              <a:t>12/13/2016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6107F58-1174-4786-9E6A-C888AF396E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506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2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3.gif"/><Relationship Id="rId4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.gif"/><Relationship Id="rId4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3.gif"/><Relationship Id="rId4" Type="http://schemas.openxmlformats.org/officeDocument/2006/relationships/image" Target="../media/image12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3.gif"/><Relationship Id="rId4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6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3.gif"/><Relationship Id="rId4" Type="http://schemas.openxmlformats.org/officeDocument/2006/relationships/image" Target="../media/image14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image" Target="../media/image3.gi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17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7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3.gif"/><Relationship Id="rId4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3.gif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hyperlink" Target="http://www.a-read.com/satellite-communication-systems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8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3.gif"/><Relationship Id="rId4" Type="http://schemas.openxmlformats.org/officeDocument/2006/relationships/image" Target="../media/image21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9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3.gif"/><Relationship Id="rId4" Type="http://schemas.openxmlformats.org/officeDocument/2006/relationships/image" Target="../media/image22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0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3.gif"/><Relationship Id="rId4" Type="http://schemas.openxmlformats.org/officeDocument/2006/relationships/image" Target="../media/image2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1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3.gif"/><Relationship Id="rId4" Type="http://schemas.openxmlformats.org/officeDocument/2006/relationships/image" Target="../media/image2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jpg"/><Relationship Id="rId5" Type="http://schemas.openxmlformats.org/officeDocument/2006/relationships/image" Target="../media/image3.gif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3.gi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10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933" y="1135162"/>
            <a:ext cx="8869104" cy="2641599"/>
          </a:xfrm>
        </p:spPr>
        <p:txBody>
          <a:bodyPr>
            <a:noAutofit/>
          </a:bodyPr>
          <a:lstStyle/>
          <a:p>
            <a:r>
              <a:rPr lang="en-US" dirty="0" smtClean="0"/>
              <a:t>Lempel-Ziv</a:t>
            </a:r>
            <a:r>
              <a:rPr lang="en-US" sz="5400" dirty="0" smtClean="0"/>
              <a:t> </a:t>
            </a:r>
            <a:r>
              <a:rPr lang="en-US" sz="5400" dirty="0"/>
              <a:t>COMPRESSION </a:t>
            </a:r>
            <a:r>
              <a:rPr lang="en-US" sz="5400" dirty="0" smtClean="0"/>
              <a:t>ALGORITHMS for INFROMATION SOURCES</a:t>
            </a: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3101" y="4119760"/>
            <a:ext cx="7766936" cy="2357704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AUTHORS: </a:t>
            </a: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CHROUK KASEM- ECSE 456: 260 512 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917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MUHAMMAD TAHA-ECSE 456: 260 505 597 </a:t>
            </a: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PROJECT SUPEVISOR: PROFESSOR JAN BAJCSY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237" y="3424237"/>
            <a:ext cx="9525" cy="9525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9" name="Straight Connector 8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1231570" y="6174586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1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899690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3" y="609600"/>
            <a:ext cx="9933654" cy="955621"/>
          </a:xfrm>
        </p:spPr>
        <p:txBody>
          <a:bodyPr>
            <a:normAutofit/>
          </a:bodyPr>
          <a:lstStyle/>
          <a:p>
            <a:r>
              <a:rPr lang="en-CA" dirty="0"/>
              <a:t>2. </a:t>
            </a:r>
            <a:r>
              <a:rPr lang="en-CA" dirty="0" smtClean="0"/>
              <a:t>Fixed Huffman Code Example</a:t>
            </a:r>
            <a:endParaRPr lang="en-CA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1393342"/>
              </p:ext>
            </p:extLst>
          </p:nvPr>
        </p:nvGraphicFramePr>
        <p:xfrm>
          <a:off x="7190447" y="1646163"/>
          <a:ext cx="2215166" cy="176248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0758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10758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440621">
                <a:tc>
                  <a:txBody>
                    <a:bodyPr/>
                    <a:lstStyle/>
                    <a:p>
                      <a:pPr algn="ctr"/>
                      <a:r>
                        <a:rPr lang="en-CA" sz="2000" b="1" dirty="0"/>
                        <a:t>X</a:t>
                      </a:r>
                    </a:p>
                  </a:txBody>
                  <a:tcPr marL="52823" marR="52823" marT="26412" marB="2641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b="1" dirty="0"/>
                        <a:t>P(x)</a:t>
                      </a:r>
                    </a:p>
                  </a:txBody>
                  <a:tcPr marL="52823" marR="52823" marT="26412" marB="2641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40621">
                <a:tc>
                  <a:txBody>
                    <a:bodyPr/>
                    <a:lstStyle/>
                    <a:p>
                      <a:pPr algn="ctr"/>
                      <a:r>
                        <a:rPr lang="en-CA" sz="2000" b="1" dirty="0">
                          <a:solidFill>
                            <a:srgbClr val="FF0000"/>
                          </a:solidFill>
                        </a:rPr>
                        <a:t>A</a:t>
                      </a:r>
                    </a:p>
                  </a:txBody>
                  <a:tcPr marL="52823" marR="52823" marT="26412" marB="2641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dirty="0"/>
                        <a:t>0.5</a:t>
                      </a:r>
                    </a:p>
                  </a:txBody>
                  <a:tcPr marL="52823" marR="52823" marT="26412" marB="2641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40621">
                <a:tc>
                  <a:txBody>
                    <a:bodyPr/>
                    <a:lstStyle/>
                    <a:p>
                      <a:pPr algn="ctr"/>
                      <a:r>
                        <a:rPr lang="en-CA" sz="2000" b="1" dirty="0">
                          <a:solidFill>
                            <a:srgbClr val="FF0000"/>
                          </a:solidFill>
                        </a:rPr>
                        <a:t>B</a:t>
                      </a:r>
                    </a:p>
                  </a:txBody>
                  <a:tcPr marL="52823" marR="52823" marT="26412" marB="2641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dirty="0"/>
                        <a:t>0.3</a:t>
                      </a:r>
                    </a:p>
                  </a:txBody>
                  <a:tcPr marL="52823" marR="52823" marT="26412" marB="2641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40621">
                <a:tc>
                  <a:txBody>
                    <a:bodyPr/>
                    <a:lstStyle/>
                    <a:p>
                      <a:pPr algn="ctr"/>
                      <a:r>
                        <a:rPr lang="en-CA" sz="2000" b="1" dirty="0">
                          <a:solidFill>
                            <a:srgbClr val="FF0000"/>
                          </a:solidFill>
                        </a:rPr>
                        <a:t>C</a:t>
                      </a:r>
                    </a:p>
                  </a:txBody>
                  <a:tcPr marL="52823" marR="52823" marT="26412" marB="2641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2000" dirty="0"/>
                        <a:t>0.2</a:t>
                      </a:r>
                    </a:p>
                  </a:txBody>
                  <a:tcPr marL="52823" marR="52823" marT="26412" marB="26412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3" name="Group 2"/>
          <p:cNvGrpSpPr/>
          <p:nvPr/>
        </p:nvGrpSpPr>
        <p:grpSpPr>
          <a:xfrm>
            <a:off x="1215035" y="1844079"/>
            <a:ext cx="3335628" cy="1564568"/>
            <a:chOff x="1215035" y="1844079"/>
            <a:chExt cx="3335628" cy="1564568"/>
          </a:xfrm>
        </p:grpSpPr>
        <p:sp>
          <p:nvSpPr>
            <p:cNvPr id="5" name="TextBox 4"/>
            <p:cNvSpPr txBox="1"/>
            <p:nvPr/>
          </p:nvSpPr>
          <p:spPr>
            <a:xfrm>
              <a:off x="1215035" y="1940731"/>
              <a:ext cx="3090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>
                  <a:solidFill>
                    <a:srgbClr val="FF0000"/>
                  </a:solidFill>
                </a:rPr>
                <a:t>A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215035" y="2490023"/>
              <a:ext cx="3090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>
                  <a:solidFill>
                    <a:srgbClr val="FF0000"/>
                  </a:solidFill>
                </a:rPr>
                <a:t>B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215035" y="3039315"/>
              <a:ext cx="3090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>
                  <a:solidFill>
                    <a:srgbClr val="FF0000"/>
                  </a:solidFill>
                </a:rPr>
                <a:t>C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650770" y="1940731"/>
              <a:ext cx="5548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>
                  <a:solidFill>
                    <a:schemeClr val="accent1">
                      <a:lumMod val="75000"/>
                    </a:schemeClr>
                  </a:solidFill>
                </a:rPr>
                <a:t>0.5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650769" y="2516912"/>
              <a:ext cx="5548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>
                  <a:solidFill>
                    <a:schemeClr val="accent1">
                      <a:lumMod val="75000"/>
                    </a:schemeClr>
                  </a:solidFill>
                </a:rPr>
                <a:t>0.3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650769" y="3039315"/>
              <a:ext cx="6213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>
                  <a:solidFill>
                    <a:schemeClr val="accent1">
                      <a:lumMod val="75000"/>
                    </a:schemeClr>
                  </a:solidFill>
                </a:rPr>
                <a:t>0.2</a:t>
              </a: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V="1">
              <a:off x="2129434" y="2912581"/>
              <a:ext cx="1700012" cy="348648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2979440" y="2859355"/>
              <a:ext cx="5793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>
                  <a:solidFill>
                    <a:schemeClr val="accent1">
                      <a:lumMod val="75000"/>
                    </a:schemeClr>
                  </a:solidFill>
                </a:rPr>
                <a:t>0.5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391306" y="2411456"/>
              <a:ext cx="2489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accent6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381644" y="2912581"/>
              <a:ext cx="2489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accent6">
                      <a:lumMod val="75000"/>
                    </a:schemeClr>
                  </a:solidFill>
                </a:rPr>
                <a:t>1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504474" y="1844079"/>
              <a:ext cx="2489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accent6">
                      <a:lumMod val="75000"/>
                    </a:schemeClr>
                  </a:solidFill>
                </a:rPr>
                <a:t>0</a:t>
              </a:r>
            </a:p>
          </p:txBody>
        </p:sp>
        <p:cxnSp>
          <p:nvCxnSpPr>
            <p:cNvPr id="56" name="Straight Connector 12"/>
            <p:cNvCxnSpPr/>
            <p:nvPr/>
          </p:nvCxnSpPr>
          <p:spPr>
            <a:xfrm>
              <a:off x="2129434" y="2703883"/>
              <a:ext cx="1700012" cy="208698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12"/>
            <p:cNvCxnSpPr/>
            <p:nvPr/>
          </p:nvCxnSpPr>
          <p:spPr>
            <a:xfrm>
              <a:off x="2129434" y="2146537"/>
              <a:ext cx="2421229" cy="372224"/>
            </a:xfrm>
            <a:prstGeom prst="bentConnector3">
              <a:avLst>
                <a:gd name="adj1" fmla="val 73404"/>
              </a:avLst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12"/>
            <p:cNvCxnSpPr/>
            <p:nvPr/>
          </p:nvCxnSpPr>
          <p:spPr>
            <a:xfrm flipV="1">
              <a:off x="3601673" y="2529544"/>
              <a:ext cx="658970" cy="391873"/>
            </a:xfrm>
            <a:prstGeom prst="bentConnector3">
              <a:avLst>
                <a:gd name="adj1" fmla="val 46343"/>
              </a:avLst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/>
            <p:cNvSpPr txBox="1"/>
            <p:nvPr/>
          </p:nvSpPr>
          <p:spPr>
            <a:xfrm>
              <a:off x="3492313" y="2580497"/>
              <a:ext cx="2489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accent6">
                      <a:lumMod val="75000"/>
                    </a:schemeClr>
                  </a:solidFill>
                </a:rPr>
                <a:t>1</a:t>
              </a: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926988" y="2512622"/>
              <a:ext cx="5932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>
                  <a:solidFill>
                    <a:schemeClr val="accent1">
                      <a:lumMod val="75000"/>
                    </a:schemeClr>
                  </a:solidFill>
                </a:rPr>
                <a:t>1.0</a:t>
              </a:r>
            </a:p>
          </p:txBody>
        </p:sp>
      </p:grpSp>
      <p:sp>
        <p:nvSpPr>
          <p:cNvPr id="73" name="Title 1"/>
          <p:cNvSpPr txBox="1">
            <a:spLocks/>
          </p:cNvSpPr>
          <p:nvPr/>
        </p:nvSpPr>
        <p:spPr>
          <a:xfrm>
            <a:off x="881685" y="402690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2800" dirty="0">
                <a:latin typeface="+mn-lt"/>
              </a:rPr>
              <a:t>Merge least two probabilities</a:t>
            </a: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881685" y="403094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2800" dirty="0">
                <a:latin typeface="+mn-lt"/>
              </a:rPr>
              <a:t>Assign ‘0’ to higher probability and ‘1’ to lower probability</a:t>
            </a: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881685" y="404758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2800" dirty="0">
                <a:latin typeface="+mn-lt"/>
              </a:rPr>
              <a:t>Repeat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4338995" y="5218169"/>
            <a:ext cx="175271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b="1" dirty="0">
                <a:solidFill>
                  <a:srgbClr val="FF0000"/>
                </a:solidFill>
              </a:rPr>
              <a:t>A </a:t>
            </a:r>
            <a:r>
              <a:rPr lang="en-CA" sz="2800" b="1" dirty="0"/>
              <a:t>-&gt; </a:t>
            </a:r>
            <a:r>
              <a:rPr lang="en-CA" sz="2800" b="1" dirty="0">
                <a:solidFill>
                  <a:schemeClr val="accent1"/>
                </a:solidFill>
              </a:rPr>
              <a:t>0</a:t>
            </a:r>
          </a:p>
          <a:p>
            <a:r>
              <a:rPr lang="en-CA" sz="2800" b="1" dirty="0">
                <a:solidFill>
                  <a:srgbClr val="FF0000"/>
                </a:solidFill>
              </a:rPr>
              <a:t>B </a:t>
            </a:r>
            <a:r>
              <a:rPr lang="en-CA" sz="2800" b="1" dirty="0"/>
              <a:t>-&gt; </a:t>
            </a:r>
            <a:r>
              <a:rPr lang="en-CA" sz="2800" b="1" dirty="0">
                <a:solidFill>
                  <a:schemeClr val="accent1"/>
                </a:solidFill>
              </a:rPr>
              <a:t>10</a:t>
            </a:r>
          </a:p>
          <a:p>
            <a:r>
              <a:rPr lang="en-CA" sz="2800" b="1" dirty="0">
                <a:solidFill>
                  <a:srgbClr val="FF0000"/>
                </a:solidFill>
              </a:rPr>
              <a:t>C </a:t>
            </a:r>
            <a:r>
              <a:rPr lang="en-CA" sz="2800" b="1" dirty="0"/>
              <a:t>-&gt; </a:t>
            </a:r>
            <a:r>
              <a:rPr lang="en-CA" sz="2800" b="1" dirty="0">
                <a:solidFill>
                  <a:schemeClr val="accent1"/>
                </a:solidFill>
              </a:rPr>
              <a:t>11</a:t>
            </a: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838200" y="402690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2800" dirty="0">
                <a:latin typeface="+mn-lt"/>
              </a:rPr>
              <a:t>Traverse on the Huffman tree to form the codebook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27" name="Straight Connector 26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TextBox 13"/>
          <p:cNvSpPr txBox="1"/>
          <p:nvPr/>
        </p:nvSpPr>
        <p:spPr>
          <a:xfrm>
            <a:off x="8495543" y="4950354"/>
            <a:ext cx="28582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Mcmillian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: 1 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E(l) = 1.5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H(x) =  1.49</a:t>
            </a:r>
          </a:p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H(x) + 1 = 2.49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11103400" y="6154889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10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21709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73" grpId="1"/>
      <p:bldP spid="73" grpId="2"/>
      <p:bldP spid="74" grpId="0" build="allAtOnce"/>
      <p:bldP spid="74" grpId="1" build="allAtOnce"/>
      <p:bldP spid="75" grpId="0"/>
      <p:bldP spid="75" grpId="1"/>
      <p:bldP spid="75" grpId="2"/>
      <p:bldP spid="77" grpId="0"/>
      <p:bldP spid="77" grpId="1"/>
      <p:bldP spid="78" grpId="0"/>
      <p:bldP spid="78" grpId="1"/>
      <p:bldP spid="78" grpId="2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479662" cy="1212622"/>
          </a:xfrm>
        </p:spPr>
        <p:txBody>
          <a:bodyPr/>
          <a:lstStyle/>
          <a:p>
            <a:r>
              <a:rPr lang="en-CA" dirty="0" smtClean="0"/>
              <a:t>2. </a:t>
            </a:r>
            <a:r>
              <a:rPr lang="en-CA" b="1" u="sng" dirty="0" smtClean="0"/>
              <a:t>Universal</a:t>
            </a:r>
            <a:r>
              <a:rPr lang="en-CA" u="sng" dirty="0" smtClean="0"/>
              <a:t> </a:t>
            </a:r>
            <a:r>
              <a:rPr lang="en-CA" dirty="0" smtClean="0"/>
              <a:t>Huffman Algorithm Implementation</a:t>
            </a:r>
            <a:endParaRPr lang="en-CA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475239"/>
              </p:ext>
            </p:extLst>
          </p:nvPr>
        </p:nvGraphicFramePr>
        <p:xfrm>
          <a:off x="2589213" y="2006600"/>
          <a:ext cx="7262812" cy="4264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36" name="Visio" r:id="rId3" imgW="6271416" imgH="3573641" progId="Visio.Drawing.15">
                  <p:embed/>
                </p:oleObj>
              </mc:Choice>
              <mc:Fallback>
                <p:oleObj name="Visio" r:id="rId3" imgW="6271416" imgH="357364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89213" y="2006600"/>
                        <a:ext cx="7262812" cy="4264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 4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7" name="Straight Connector 6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951898" y="6270625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11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85844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8" name="Object 3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5701158"/>
              </p:ext>
            </p:extLst>
          </p:nvPr>
        </p:nvGraphicFramePr>
        <p:xfrm>
          <a:off x="3634068" y="994152"/>
          <a:ext cx="7600950" cy="5848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36" name="Visio" r:id="rId3" imgW="7810472" imgH="5886474" progId="Visio.Drawing.15">
                  <p:embed/>
                </p:oleObj>
              </mc:Choice>
              <mc:Fallback>
                <p:oleObj name="Visio" r:id="rId3" imgW="7810472" imgH="588647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34068" y="994152"/>
                        <a:ext cx="7600950" cy="5848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0655" y="320092"/>
            <a:ext cx="10515600" cy="1325563"/>
          </a:xfrm>
        </p:spPr>
        <p:txBody>
          <a:bodyPr/>
          <a:lstStyle/>
          <a:p>
            <a:r>
              <a:rPr lang="en-CA" dirty="0" smtClean="0"/>
              <a:t>Module 1: Combine </a:t>
            </a:r>
            <a:r>
              <a:rPr lang="en-CA" dirty="0"/>
              <a:t>Probabilities </a:t>
            </a:r>
            <a:r>
              <a:rPr lang="en-CA" dirty="0" smtClean="0"/>
              <a:t>function</a:t>
            </a:r>
            <a:endParaRPr lang="en-CA" dirty="0"/>
          </a:p>
        </p:txBody>
      </p:sp>
      <p:grpSp>
        <p:nvGrpSpPr>
          <p:cNvPr id="5" name="Group 4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7" name="Straight Connector 6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TextBox 2"/>
          <p:cNvSpPr txBox="1"/>
          <p:nvPr/>
        </p:nvSpPr>
        <p:spPr>
          <a:xfrm>
            <a:off x="719418" y="1645655"/>
            <a:ext cx="23713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/>
              <a:t>P = [0.4, 0.3, 0.3]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656255" y="3089625"/>
            <a:ext cx="6815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 err="1"/>
              <a:t>i</a:t>
            </a:r>
            <a:r>
              <a:rPr lang="en-CA" sz="2000" dirty="0"/>
              <a:t> = 1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171892" y="4685766"/>
            <a:ext cx="13724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/>
              <a:t>0.6 &gt; 0.4 ?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972207" y="5241614"/>
            <a:ext cx="17043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dirty="0"/>
              <a:t>q = [0.6, 0.4]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19418" y="2430098"/>
            <a:ext cx="16674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 err="1"/>
              <a:t>CB_split</a:t>
            </a:r>
            <a:r>
              <a:rPr lang="en-CA" sz="2000" b="1" dirty="0"/>
              <a:t> = []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719418" y="2430100"/>
            <a:ext cx="46477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 err="1"/>
              <a:t>CB_split</a:t>
            </a:r>
            <a:r>
              <a:rPr lang="en-CA" sz="2000" b="1" dirty="0"/>
              <a:t> = [1]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719418" y="1636611"/>
            <a:ext cx="18038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/>
              <a:t>P = [0.6, 0.4]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6811701" y="1568334"/>
            <a:ext cx="4735" cy="4215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8" name="Elbow Connector 47"/>
          <p:cNvCxnSpPr/>
          <p:nvPr/>
        </p:nvCxnSpPr>
        <p:spPr>
          <a:xfrm>
            <a:off x="7539353" y="2430098"/>
            <a:ext cx="1622437" cy="402051"/>
          </a:xfrm>
          <a:prstGeom prst="bentConnector3">
            <a:avLst>
              <a:gd name="adj1" fmla="val 10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9161790" y="3375498"/>
            <a:ext cx="0" cy="36478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9161790" y="5077326"/>
            <a:ext cx="0" cy="61361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H="1">
            <a:off x="7605656" y="6147995"/>
            <a:ext cx="414170" cy="537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03" name="Group 102"/>
          <p:cNvGrpSpPr/>
          <p:nvPr/>
        </p:nvGrpSpPr>
        <p:grpSpPr>
          <a:xfrm>
            <a:off x="6718852" y="1375576"/>
            <a:ext cx="3959751" cy="5367130"/>
            <a:chOff x="6718852" y="1375576"/>
            <a:chExt cx="3959751" cy="5367130"/>
          </a:xfrm>
        </p:grpSpPr>
        <p:cxnSp>
          <p:nvCxnSpPr>
            <p:cNvPr id="96" name="Elbow Connector 95"/>
            <p:cNvCxnSpPr/>
            <p:nvPr/>
          </p:nvCxnSpPr>
          <p:spPr>
            <a:xfrm>
              <a:off x="6718852" y="6448508"/>
              <a:ext cx="3959750" cy="294198"/>
            </a:xfrm>
            <a:prstGeom prst="bentConnector3">
              <a:avLst>
                <a:gd name="adj1" fmla="val 0"/>
              </a:avLst>
            </a:prstGeom>
            <a:ln>
              <a:solidFill>
                <a:srgbClr val="FF0000"/>
              </a:solidFill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9" name="Elbow Connector 98"/>
            <p:cNvCxnSpPr/>
            <p:nvPr/>
          </p:nvCxnSpPr>
          <p:spPr>
            <a:xfrm rot="16200000" flipV="1">
              <a:off x="6392850" y="2456952"/>
              <a:ext cx="5367130" cy="3204377"/>
            </a:xfrm>
            <a:prstGeom prst="bentConnector3">
              <a:avLst>
                <a:gd name="adj1" fmla="val 99926"/>
              </a:avLst>
            </a:prstGeom>
            <a:ln>
              <a:solidFill>
                <a:srgbClr val="FF0000"/>
              </a:solidFill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05" name="Elbow Connector 104"/>
          <p:cNvCxnSpPr/>
          <p:nvPr/>
        </p:nvCxnSpPr>
        <p:spPr>
          <a:xfrm rot="10800000" flipV="1">
            <a:off x="5130209" y="2430097"/>
            <a:ext cx="975316" cy="265255"/>
          </a:xfrm>
          <a:prstGeom prst="bentConnector3">
            <a:avLst>
              <a:gd name="adj1" fmla="val 100148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>
            <a:off x="5130209" y="3301409"/>
            <a:ext cx="0" cy="26049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1103400" y="6147995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12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98912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6" grpId="0"/>
      <p:bldP spid="26" grpId="1"/>
      <p:bldP spid="29" grpId="0"/>
      <p:bldP spid="29" grpId="1"/>
      <p:bldP spid="34" grpId="0"/>
      <p:bldP spid="34" grpId="1"/>
      <p:bldP spid="35" grpId="0"/>
      <p:bldP spid="55" grpId="0"/>
      <p:bldP spid="5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2" name="Object 4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2178490"/>
              </p:ext>
            </p:extLst>
          </p:nvPr>
        </p:nvGraphicFramePr>
        <p:xfrm>
          <a:off x="3690289" y="883334"/>
          <a:ext cx="4029075" cy="5705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04" name="Visio" r:id="rId3" imgW="3993087" imgH="5715000" progId="Visio.Drawing.15">
                  <p:embed/>
                </p:oleObj>
              </mc:Choice>
              <mc:Fallback>
                <p:oleObj name="Visio" r:id="rId3" imgW="3993087" imgH="571500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90289" y="883334"/>
                        <a:ext cx="4029075" cy="5705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49214"/>
            <a:ext cx="10515600" cy="1325563"/>
          </a:xfrm>
        </p:spPr>
        <p:txBody>
          <a:bodyPr/>
          <a:lstStyle/>
          <a:p>
            <a:r>
              <a:rPr lang="en-CA" dirty="0" smtClean="0"/>
              <a:t>Module 2: Generate </a:t>
            </a:r>
            <a:r>
              <a:rPr lang="en-CA" dirty="0"/>
              <a:t>Codebook </a:t>
            </a:r>
            <a:r>
              <a:rPr lang="en-CA" dirty="0" smtClean="0"/>
              <a:t>function</a:t>
            </a:r>
            <a:endParaRPr lang="en-CA" dirty="0"/>
          </a:p>
        </p:txBody>
      </p:sp>
      <p:grpSp>
        <p:nvGrpSpPr>
          <p:cNvPr id="4" name="Group 3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6" name="Straight Connector 5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/>
        </p:nvSpPr>
        <p:spPr>
          <a:xfrm>
            <a:off x="838200" y="1532476"/>
            <a:ext cx="18181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 err="1"/>
              <a:t>CB_split</a:t>
            </a:r>
            <a:r>
              <a:rPr lang="en-CA" sz="2000" b="1" dirty="0"/>
              <a:t> = [1]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53571" y="3155652"/>
            <a:ext cx="14766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/>
              <a:t>CB = [0, 1]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64204" y="3655191"/>
            <a:ext cx="12988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/>
              <a:t>L = [1, 1]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828626" y="2294245"/>
            <a:ext cx="11528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/>
              <a:t>split = 1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6277170" y="1361631"/>
            <a:ext cx="5976" cy="24243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277559" y="1991341"/>
            <a:ext cx="0" cy="20458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6275835" y="2753666"/>
            <a:ext cx="0" cy="21190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6280384" y="3762565"/>
            <a:ext cx="0" cy="21633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6277559" y="4538928"/>
            <a:ext cx="0" cy="16401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6282247" y="5116453"/>
            <a:ext cx="0" cy="21633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6280384" y="5897365"/>
            <a:ext cx="0" cy="25930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164204" y="3655191"/>
            <a:ext cx="12988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/>
              <a:t>L = [2, 1]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168896" y="3655191"/>
            <a:ext cx="16210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/>
              <a:t>L = [2, 2, 1]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64204" y="3655191"/>
            <a:ext cx="16210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/>
              <a:t>L = [1, 2, 2]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153571" y="3160183"/>
            <a:ext cx="17780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/>
              <a:t>CB = [00, 10]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153570" y="3155652"/>
            <a:ext cx="22509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/>
              <a:t>CB = [00, 00, 10]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153570" y="3160183"/>
            <a:ext cx="22509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/>
              <a:t>CB = [00, 01, 10]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1152118" y="3156763"/>
            <a:ext cx="22509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000" b="1" dirty="0"/>
              <a:t>CB = [10, 00, 01]</a:t>
            </a: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11231570" y="6226080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13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811817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11" grpId="0"/>
      <p:bldP spid="11" grpId="1"/>
      <p:bldP spid="12" grpId="0"/>
      <p:bldP spid="33" grpId="0"/>
      <p:bldP spid="33" grpId="1"/>
      <p:bldP spid="34" grpId="0"/>
      <p:bldP spid="34" grpId="1"/>
      <p:bldP spid="36" grpId="0"/>
      <p:bldP spid="39" grpId="0"/>
      <p:bldP spid="39" grpId="1"/>
      <p:bldP spid="40" grpId="0"/>
      <p:bldP spid="40" grpId="1"/>
      <p:bldP spid="41" grpId="0"/>
      <p:bldP spid="41" grpId="1"/>
      <p:bldP spid="4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0023"/>
          </a:xfrm>
        </p:spPr>
        <p:txBody>
          <a:bodyPr/>
          <a:lstStyle/>
          <a:p>
            <a:r>
              <a:rPr lang="en-CA" dirty="0" smtClean="0"/>
              <a:t>Module 3: Universal </a:t>
            </a:r>
            <a:r>
              <a:rPr lang="en-CA" dirty="0"/>
              <a:t>Encoder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3528651" y="1136891"/>
          <a:ext cx="8186737" cy="585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4" name="Visio" r:id="rId3" imgW="6423608" imgH="4594860" progId="Visio.Drawing.15">
                  <p:embed/>
                </p:oleObj>
              </mc:Choice>
              <mc:Fallback>
                <p:oleObj name="Visio" r:id="rId3" imgW="6423608" imgH="459486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28651" y="1136891"/>
                        <a:ext cx="8186737" cy="5854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7" name="Group 16"/>
          <p:cNvGrpSpPr/>
          <p:nvPr/>
        </p:nvGrpSpPr>
        <p:grpSpPr>
          <a:xfrm>
            <a:off x="8356708" y="1672543"/>
            <a:ext cx="1834588" cy="300941"/>
            <a:chOff x="8356708" y="1672543"/>
            <a:chExt cx="1834588" cy="300941"/>
          </a:xfrm>
        </p:grpSpPr>
        <p:cxnSp>
          <p:nvCxnSpPr>
            <p:cNvPr id="7" name="Straight Connector 6"/>
            <p:cNvCxnSpPr/>
            <p:nvPr/>
          </p:nvCxnSpPr>
          <p:spPr>
            <a:xfrm flipV="1">
              <a:off x="8356708" y="1672543"/>
              <a:ext cx="1834588" cy="5787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3"/>
            </a:lnRef>
            <a:fillRef idx="0">
              <a:schemeClr val="accent3"/>
            </a:fillRef>
            <a:effectRef idx="0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H="1">
              <a:off x="10179934" y="1695691"/>
              <a:ext cx="5788" cy="277793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/>
          <p:cNvGrpSpPr/>
          <p:nvPr/>
        </p:nvGrpSpPr>
        <p:grpSpPr>
          <a:xfrm>
            <a:off x="633401" y="2034527"/>
            <a:ext cx="2258822" cy="1265199"/>
            <a:chOff x="615859" y="1745734"/>
            <a:chExt cx="2258822" cy="1265199"/>
          </a:xfrm>
        </p:grpSpPr>
        <p:sp>
          <p:nvSpPr>
            <p:cNvPr id="26" name="TextBox 25"/>
            <p:cNvSpPr txBox="1"/>
            <p:nvPr/>
          </p:nvSpPr>
          <p:spPr>
            <a:xfrm>
              <a:off x="2257063" y="2095790"/>
              <a:ext cx="6176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00</a:t>
              </a:r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615859" y="1745734"/>
              <a:ext cx="2195160" cy="1265199"/>
              <a:chOff x="615859" y="1745734"/>
              <a:chExt cx="2195160" cy="1265199"/>
            </a:xfrm>
          </p:grpSpPr>
          <p:sp>
            <p:nvSpPr>
              <p:cNvPr id="18" name="TextBox 17"/>
              <p:cNvSpPr txBox="1"/>
              <p:nvPr/>
            </p:nvSpPr>
            <p:spPr>
              <a:xfrm>
                <a:off x="615860" y="1745734"/>
                <a:ext cx="680505" cy="4708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‘a’ </a:t>
                </a: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615859" y="2153972"/>
                <a:ext cx="680505" cy="4708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‘b’ </a:t>
                </a: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615859" y="2540115"/>
                <a:ext cx="680505" cy="4708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‘c’ </a:t>
                </a:r>
              </a:p>
            </p:txBody>
          </p:sp>
          <p:cxnSp>
            <p:nvCxnSpPr>
              <p:cNvPr id="22" name="Straight Arrow Connector 21"/>
              <p:cNvCxnSpPr/>
              <p:nvPr/>
            </p:nvCxnSpPr>
            <p:spPr>
              <a:xfrm flipV="1">
                <a:off x="1435260" y="1981143"/>
                <a:ext cx="515074" cy="7659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/>
              <p:cNvCxnSpPr/>
              <p:nvPr/>
            </p:nvCxnSpPr>
            <p:spPr>
              <a:xfrm flipV="1">
                <a:off x="1435260" y="2381722"/>
                <a:ext cx="515074" cy="7659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/>
              <p:cNvCxnSpPr/>
              <p:nvPr/>
            </p:nvCxnSpPr>
            <p:spPr>
              <a:xfrm flipV="1">
                <a:off x="1435260" y="2782301"/>
                <a:ext cx="515074" cy="7659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Box 24"/>
              <p:cNvSpPr txBox="1"/>
              <p:nvPr/>
            </p:nvSpPr>
            <p:spPr>
              <a:xfrm>
                <a:off x="2257063" y="1745734"/>
                <a:ext cx="41090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1</a:t>
                </a: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2259292" y="2512199"/>
                <a:ext cx="55172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01</a:t>
                </a:r>
              </a:p>
            </p:txBody>
          </p:sp>
        </p:grpSp>
      </p:grpSp>
      <p:grpSp>
        <p:nvGrpSpPr>
          <p:cNvPr id="35" name="Group 34"/>
          <p:cNvGrpSpPr/>
          <p:nvPr/>
        </p:nvGrpSpPr>
        <p:grpSpPr>
          <a:xfrm>
            <a:off x="7298018" y="2486403"/>
            <a:ext cx="1695691" cy="578242"/>
            <a:chOff x="7298018" y="2486403"/>
            <a:chExt cx="1695691" cy="578242"/>
          </a:xfrm>
        </p:grpSpPr>
        <p:cxnSp>
          <p:nvCxnSpPr>
            <p:cNvPr id="30" name="Straight Connector 29"/>
            <p:cNvCxnSpPr/>
            <p:nvPr/>
          </p:nvCxnSpPr>
          <p:spPr>
            <a:xfrm flipH="1">
              <a:off x="7298018" y="2486403"/>
              <a:ext cx="1695691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>
              <a:off x="7298018" y="2486403"/>
              <a:ext cx="11575" cy="578242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TextBox 35"/>
          <p:cNvSpPr txBox="1"/>
          <p:nvPr/>
        </p:nvSpPr>
        <p:spPr>
          <a:xfrm>
            <a:off x="699035" y="3586220"/>
            <a:ext cx="28936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Source_Index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1; </a:t>
            </a: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Length source = 3;</a:t>
            </a: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cxnSp>
        <p:nvCxnSpPr>
          <p:cNvPr id="40" name="Straight Arrow Connector 39"/>
          <p:cNvCxnSpPr/>
          <p:nvPr/>
        </p:nvCxnSpPr>
        <p:spPr>
          <a:xfrm flipV="1">
            <a:off x="8472669" y="3813563"/>
            <a:ext cx="457200" cy="578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690560" y="1418504"/>
            <a:ext cx="28936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Source = ‘</a:t>
            </a:r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bca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’ </a:t>
            </a: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677334" y="3582802"/>
            <a:ext cx="28936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Source_Index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2; </a:t>
            </a: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Length source = 3;</a:t>
            </a: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670807" y="3577932"/>
            <a:ext cx="28936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Source_Index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3; </a:t>
            </a: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Length source = 3;</a:t>
            </a: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77334" y="4645991"/>
            <a:ext cx="3322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Comp_String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00</a:t>
            </a:r>
          </a:p>
        </p:txBody>
      </p:sp>
      <p:grpSp>
        <p:nvGrpSpPr>
          <p:cNvPr id="54" name="Group 53"/>
          <p:cNvGrpSpPr/>
          <p:nvPr/>
        </p:nvGrpSpPr>
        <p:grpSpPr>
          <a:xfrm>
            <a:off x="8145863" y="4381018"/>
            <a:ext cx="2034071" cy="1695690"/>
            <a:chOff x="8145863" y="4381018"/>
            <a:chExt cx="2034071" cy="1695690"/>
          </a:xfrm>
        </p:grpSpPr>
        <p:cxnSp>
          <p:nvCxnSpPr>
            <p:cNvPr id="49" name="Straight Connector 48"/>
            <p:cNvCxnSpPr/>
            <p:nvPr/>
          </p:nvCxnSpPr>
          <p:spPr>
            <a:xfrm>
              <a:off x="10179934" y="4381018"/>
              <a:ext cx="0" cy="1678329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 flipH="1" flipV="1">
              <a:off x="8145863" y="6059347"/>
              <a:ext cx="2034071" cy="17361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6" name="Straight Arrow Connector 55"/>
          <p:cNvCxnSpPr/>
          <p:nvPr/>
        </p:nvCxnSpPr>
        <p:spPr>
          <a:xfrm flipV="1">
            <a:off x="7309593" y="4528922"/>
            <a:ext cx="0" cy="98384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670807" y="4649854"/>
            <a:ext cx="3322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Comp_String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0001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670807" y="4653717"/>
            <a:ext cx="3322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Comp_String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00011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90560" y="3581541"/>
            <a:ext cx="28936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Source_Index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4; </a:t>
            </a: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Length source = 3;</a:t>
            </a: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</p:txBody>
      </p:sp>
      <p:cxnSp>
        <p:nvCxnSpPr>
          <p:cNvPr id="62" name="Straight Arrow Connector 61"/>
          <p:cNvCxnSpPr/>
          <p:nvPr/>
        </p:nvCxnSpPr>
        <p:spPr>
          <a:xfrm flipH="1">
            <a:off x="5544273" y="3813563"/>
            <a:ext cx="636608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343398" y="5410331"/>
            <a:ext cx="48941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Compr_String</a:t>
            </a:r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= 00011</a:t>
            </a:r>
          </a:p>
        </p:txBody>
      </p:sp>
      <p:cxnSp>
        <p:nvCxnSpPr>
          <p:cNvPr id="65" name="Straight Arrow Connector 64"/>
          <p:cNvCxnSpPr/>
          <p:nvPr/>
        </p:nvCxnSpPr>
        <p:spPr>
          <a:xfrm>
            <a:off x="4670385" y="4334719"/>
            <a:ext cx="0" cy="44354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46" name="Picture 45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48" name="Straight Connector 47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11231570" y="6139747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14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14514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6" grpId="1"/>
      <p:bldP spid="44" grpId="0"/>
      <p:bldP spid="44" grpId="1"/>
      <p:bldP spid="45" grpId="0"/>
      <p:bldP spid="45" grpId="1"/>
      <p:bldP spid="47" grpId="0"/>
      <p:bldP spid="47" grpId="1"/>
      <p:bldP spid="58" grpId="0"/>
      <p:bldP spid="58" grpId="1"/>
      <p:bldP spid="59" grpId="0"/>
      <p:bldP spid="59" grpId="1"/>
      <p:bldP spid="60" grpId="0"/>
      <p:bldP spid="60" grpId="1"/>
      <p:bldP spid="6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684" y="103459"/>
            <a:ext cx="8596668" cy="989760"/>
          </a:xfrm>
        </p:spPr>
        <p:txBody>
          <a:bodyPr/>
          <a:lstStyle/>
          <a:p>
            <a:r>
              <a:rPr lang="en-CA" dirty="0" smtClean="0"/>
              <a:t>Module 4: Universal </a:t>
            </a:r>
            <a:r>
              <a:rPr lang="en-CA" dirty="0"/>
              <a:t>Decoder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1787157"/>
              </p:ext>
            </p:extLst>
          </p:nvPr>
        </p:nvGraphicFramePr>
        <p:xfrm>
          <a:off x="3696754" y="0"/>
          <a:ext cx="8691563" cy="6826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86" name="Visio" r:id="rId3" imgW="9166808" imgH="7338060" progId="Visio.Drawing.15">
                  <p:embed/>
                </p:oleObj>
              </mc:Choice>
              <mc:Fallback>
                <p:oleObj name="Visio" r:id="rId3" imgW="9166808" imgH="733806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96754" y="0"/>
                        <a:ext cx="8691563" cy="6826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6" name="Group 15"/>
          <p:cNvGrpSpPr/>
          <p:nvPr/>
        </p:nvGrpSpPr>
        <p:grpSpPr>
          <a:xfrm>
            <a:off x="474562" y="1551008"/>
            <a:ext cx="2430684" cy="1758309"/>
            <a:chOff x="474562" y="1551008"/>
            <a:chExt cx="2430684" cy="1758309"/>
          </a:xfrm>
        </p:grpSpPr>
        <p:grpSp>
          <p:nvGrpSpPr>
            <p:cNvPr id="5" name="Group 4"/>
            <p:cNvGrpSpPr/>
            <p:nvPr/>
          </p:nvGrpSpPr>
          <p:grpSpPr>
            <a:xfrm>
              <a:off x="560493" y="2044118"/>
              <a:ext cx="2228105" cy="1265199"/>
              <a:chOff x="615859" y="1745734"/>
              <a:chExt cx="2228105" cy="1265199"/>
            </a:xfrm>
          </p:grpSpPr>
          <p:sp>
            <p:nvSpPr>
              <p:cNvPr id="6" name="TextBox 5"/>
              <p:cNvSpPr txBox="1"/>
              <p:nvPr/>
            </p:nvSpPr>
            <p:spPr>
              <a:xfrm>
                <a:off x="2226346" y="2164833"/>
                <a:ext cx="61761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00</a:t>
                </a:r>
              </a:p>
            </p:txBody>
          </p:sp>
          <p:grpSp>
            <p:nvGrpSpPr>
              <p:cNvPr id="7" name="Group 6"/>
              <p:cNvGrpSpPr/>
              <p:nvPr/>
            </p:nvGrpSpPr>
            <p:grpSpPr>
              <a:xfrm>
                <a:off x="615859" y="1745734"/>
                <a:ext cx="2195160" cy="1265199"/>
                <a:chOff x="615859" y="1745734"/>
                <a:chExt cx="2195160" cy="1265199"/>
              </a:xfrm>
            </p:grpSpPr>
            <p:sp>
              <p:nvSpPr>
                <p:cNvPr id="8" name="TextBox 7"/>
                <p:cNvSpPr txBox="1"/>
                <p:nvPr/>
              </p:nvSpPr>
              <p:spPr>
                <a:xfrm>
                  <a:off x="615860" y="1745734"/>
                  <a:ext cx="680505" cy="4708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/>
                    <a:t>‘</a:t>
                  </a:r>
                  <a:r>
                    <a:rPr lang="en-US" sz="2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a</a:t>
                  </a:r>
                  <a:r>
                    <a:rPr lang="en-US" sz="2400" dirty="0"/>
                    <a:t>’ </a:t>
                  </a:r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615859" y="2153972"/>
                  <a:ext cx="680505" cy="4708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‘b’ </a:t>
                  </a:r>
                </a:p>
              </p:txBody>
            </p:sp>
            <p:sp>
              <p:nvSpPr>
                <p:cNvPr id="10" name="TextBox 9"/>
                <p:cNvSpPr txBox="1"/>
                <p:nvPr/>
              </p:nvSpPr>
              <p:spPr>
                <a:xfrm>
                  <a:off x="615859" y="2540115"/>
                  <a:ext cx="680505" cy="47081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‘c’ </a:t>
                  </a:r>
                </a:p>
              </p:txBody>
            </p:sp>
            <p:cxnSp>
              <p:nvCxnSpPr>
                <p:cNvPr id="11" name="Straight Arrow Connector 10"/>
                <p:cNvCxnSpPr/>
                <p:nvPr/>
              </p:nvCxnSpPr>
              <p:spPr>
                <a:xfrm flipV="1">
                  <a:off x="1435260" y="1981143"/>
                  <a:ext cx="515074" cy="7659"/>
                </a:xfrm>
                <a:prstGeom prst="straightConnector1">
                  <a:avLst/>
                </a:prstGeom>
                <a:ln w="38100">
                  <a:solidFill>
                    <a:schemeClr val="tx1">
                      <a:lumMod val="75000"/>
                      <a:lumOff val="2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Straight Arrow Connector 11"/>
                <p:cNvCxnSpPr/>
                <p:nvPr/>
              </p:nvCxnSpPr>
              <p:spPr>
                <a:xfrm flipV="1">
                  <a:off x="1435260" y="2381722"/>
                  <a:ext cx="515074" cy="7659"/>
                </a:xfrm>
                <a:prstGeom prst="straightConnector1">
                  <a:avLst/>
                </a:prstGeom>
                <a:ln w="38100">
                  <a:solidFill>
                    <a:schemeClr val="tx1">
                      <a:lumMod val="75000"/>
                      <a:lumOff val="2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Straight Arrow Connector 12"/>
                <p:cNvCxnSpPr/>
                <p:nvPr/>
              </p:nvCxnSpPr>
              <p:spPr>
                <a:xfrm flipV="1">
                  <a:off x="1435260" y="2782301"/>
                  <a:ext cx="515074" cy="7659"/>
                </a:xfrm>
                <a:prstGeom prst="straightConnector1">
                  <a:avLst/>
                </a:prstGeom>
                <a:ln w="38100">
                  <a:solidFill>
                    <a:schemeClr val="tx1">
                      <a:lumMod val="75000"/>
                      <a:lumOff val="25000"/>
                    </a:schemeClr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" name="TextBox 13"/>
                <p:cNvSpPr txBox="1"/>
                <p:nvPr/>
              </p:nvSpPr>
              <p:spPr>
                <a:xfrm>
                  <a:off x="2257063" y="1745734"/>
                  <a:ext cx="410902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1</a:t>
                  </a:r>
                </a:p>
              </p:txBody>
            </p:sp>
            <p:sp>
              <p:nvSpPr>
                <p:cNvPr id="15" name="TextBox 14"/>
                <p:cNvSpPr txBox="1"/>
                <p:nvPr/>
              </p:nvSpPr>
              <p:spPr>
                <a:xfrm>
                  <a:off x="2259292" y="2512199"/>
                  <a:ext cx="551727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4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</a:rPr>
                    <a:t>01</a:t>
                  </a:r>
                </a:p>
              </p:txBody>
            </p:sp>
          </p:grpSp>
        </p:grpSp>
        <p:sp>
          <p:nvSpPr>
            <p:cNvPr id="3" name="TextBox 2"/>
            <p:cNvSpPr txBox="1"/>
            <p:nvPr/>
          </p:nvSpPr>
          <p:spPr>
            <a:xfrm>
              <a:off x="474562" y="1551008"/>
              <a:ext cx="24306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Codebook: </a:t>
              </a: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625248" y="3542384"/>
            <a:ext cx="3322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Comp_String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00011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8042536" y="1660341"/>
            <a:ext cx="9395" cy="31119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8051931" y="2762713"/>
            <a:ext cx="9395" cy="41834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560493" y="2129682"/>
            <a:ext cx="2304241" cy="32267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745101" y="3613374"/>
            <a:ext cx="223806" cy="33249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165676" y="2129683"/>
            <a:ext cx="925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 = 1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8061326" y="3664938"/>
            <a:ext cx="0" cy="33911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8061326" y="4742917"/>
            <a:ext cx="1930" cy="17380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8042535" y="5630309"/>
            <a:ext cx="0" cy="27856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528276" y="2526381"/>
            <a:ext cx="2304241" cy="32267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3156902" y="2463217"/>
            <a:ext cx="925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 = 2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61" name="Group 60"/>
          <p:cNvGrpSpPr/>
          <p:nvPr/>
        </p:nvGrpSpPr>
        <p:grpSpPr>
          <a:xfrm>
            <a:off x="8068873" y="3403703"/>
            <a:ext cx="7067444" cy="3913648"/>
            <a:chOff x="8061326" y="3418912"/>
            <a:chExt cx="7067444" cy="3913648"/>
          </a:xfrm>
        </p:grpSpPr>
        <p:cxnSp>
          <p:nvCxnSpPr>
            <p:cNvPr id="37" name="Straight Connector 36"/>
            <p:cNvCxnSpPr/>
            <p:nvPr/>
          </p:nvCxnSpPr>
          <p:spPr>
            <a:xfrm flipH="1">
              <a:off x="8061326" y="6626505"/>
              <a:ext cx="5787" cy="115747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8" name="Group 57"/>
            <p:cNvGrpSpPr/>
            <p:nvPr/>
          </p:nvGrpSpPr>
          <p:grpSpPr>
            <a:xfrm>
              <a:off x="9167149" y="3418912"/>
              <a:ext cx="146864" cy="3335400"/>
              <a:chOff x="9167149" y="3418912"/>
              <a:chExt cx="146864" cy="3335400"/>
            </a:xfrm>
          </p:grpSpPr>
          <p:cxnSp>
            <p:nvCxnSpPr>
              <p:cNvPr id="56" name="Straight Connector 55"/>
              <p:cNvCxnSpPr/>
              <p:nvPr/>
            </p:nvCxnSpPr>
            <p:spPr>
              <a:xfrm flipV="1">
                <a:off x="9314013" y="3425185"/>
                <a:ext cx="0" cy="3329127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Arrow Connector 56"/>
              <p:cNvCxnSpPr/>
              <p:nvPr/>
            </p:nvCxnSpPr>
            <p:spPr>
              <a:xfrm flipH="1">
                <a:off x="9167149" y="3418912"/>
                <a:ext cx="146864" cy="0"/>
              </a:xfrm>
              <a:prstGeom prst="straightConnector1">
                <a:avLst/>
              </a:prstGeom>
              <a:ln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9" name="Straight Connector 58"/>
            <p:cNvCxnSpPr/>
            <p:nvPr/>
          </p:nvCxnSpPr>
          <p:spPr>
            <a:xfrm flipH="1">
              <a:off x="15122983" y="7216813"/>
              <a:ext cx="5787" cy="115747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8061326" y="6742252"/>
              <a:ext cx="1262082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20795" y="3624729"/>
            <a:ext cx="394752" cy="31435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Arrow Connector 63"/>
          <p:cNvCxnSpPr/>
          <p:nvPr/>
        </p:nvCxnSpPr>
        <p:spPr>
          <a:xfrm flipH="1" flipV="1">
            <a:off x="6673303" y="5226008"/>
            <a:ext cx="654008" cy="6056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732731" y="4469054"/>
            <a:ext cx="30823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dataHAT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= b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67" name="Straight Arrow Connector 66"/>
          <p:cNvCxnSpPr/>
          <p:nvPr/>
        </p:nvCxnSpPr>
        <p:spPr>
          <a:xfrm flipV="1">
            <a:off x="5910294" y="4299497"/>
            <a:ext cx="0" cy="44342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V="1">
            <a:off x="5910294" y="3360874"/>
            <a:ext cx="0" cy="42995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Up Arrow 72"/>
          <p:cNvSpPr/>
          <p:nvPr/>
        </p:nvSpPr>
        <p:spPr>
          <a:xfrm>
            <a:off x="3117024" y="4014910"/>
            <a:ext cx="166604" cy="29544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2" name="Group 81"/>
          <p:cNvGrpSpPr/>
          <p:nvPr/>
        </p:nvGrpSpPr>
        <p:grpSpPr>
          <a:xfrm>
            <a:off x="5910294" y="2335112"/>
            <a:ext cx="1090013" cy="513943"/>
            <a:chOff x="5910294" y="2335112"/>
            <a:chExt cx="1090013" cy="513943"/>
          </a:xfrm>
        </p:grpSpPr>
        <p:cxnSp>
          <p:nvCxnSpPr>
            <p:cNvPr id="75" name="Straight Connector 74"/>
            <p:cNvCxnSpPr/>
            <p:nvPr/>
          </p:nvCxnSpPr>
          <p:spPr>
            <a:xfrm flipV="1">
              <a:off x="5910294" y="2335112"/>
              <a:ext cx="0" cy="513943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>
            <a:xfrm>
              <a:off x="5910294" y="2335112"/>
              <a:ext cx="1090013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TextBox 82"/>
          <p:cNvSpPr txBox="1"/>
          <p:nvPr/>
        </p:nvSpPr>
        <p:spPr>
          <a:xfrm>
            <a:off x="642854" y="4775363"/>
            <a:ext cx="37175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dataHAT</a:t>
            </a:r>
            <a:r>
              <a:rPr 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= </a:t>
            </a:r>
            <a:r>
              <a:rPr lang="en-US" sz="40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bca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4" name="Up Arrow 83"/>
          <p:cNvSpPr/>
          <p:nvPr/>
        </p:nvSpPr>
        <p:spPr>
          <a:xfrm>
            <a:off x="3530150" y="4018465"/>
            <a:ext cx="166604" cy="29544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9" name="Group 88"/>
          <p:cNvGrpSpPr/>
          <p:nvPr/>
        </p:nvGrpSpPr>
        <p:grpSpPr>
          <a:xfrm>
            <a:off x="9119777" y="2335112"/>
            <a:ext cx="1114236" cy="974205"/>
            <a:chOff x="9119777" y="2335112"/>
            <a:chExt cx="1114236" cy="974205"/>
          </a:xfrm>
        </p:grpSpPr>
        <p:cxnSp>
          <p:nvCxnSpPr>
            <p:cNvPr id="86" name="Straight Connector 85"/>
            <p:cNvCxnSpPr/>
            <p:nvPr/>
          </p:nvCxnSpPr>
          <p:spPr>
            <a:xfrm>
              <a:off x="9119777" y="2335112"/>
              <a:ext cx="1096069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/>
            <p:nvPr/>
          </p:nvCxnSpPr>
          <p:spPr>
            <a:xfrm>
              <a:off x="10215846" y="2335112"/>
              <a:ext cx="18167" cy="974205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1" name="Straight Arrow Connector 90"/>
          <p:cNvCxnSpPr/>
          <p:nvPr/>
        </p:nvCxnSpPr>
        <p:spPr>
          <a:xfrm>
            <a:off x="10234013" y="4244996"/>
            <a:ext cx="0" cy="22405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5" name="Group 94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96" name="Picture 95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97" name="Straight Connector 96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9" name="Slide Number Placeholder 98"/>
          <p:cNvSpPr>
            <a:spLocks noGrp="1"/>
          </p:cNvSpPr>
          <p:nvPr>
            <p:ph type="sldNum" sz="quarter" idx="12"/>
          </p:nvPr>
        </p:nvSpPr>
        <p:spPr>
          <a:xfrm>
            <a:off x="11113901" y="6087661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15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94558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1" grpId="1" animBg="1"/>
      <p:bldP spid="24" grpId="0" animBg="1"/>
      <p:bldP spid="24" grpId="1" animBg="1"/>
      <p:bldP spid="25" grpId="0"/>
      <p:bldP spid="25" grpId="1"/>
      <p:bldP spid="34" grpId="0" animBg="1"/>
      <p:bldP spid="35" grpId="0"/>
      <p:bldP spid="62" grpId="0" animBg="1"/>
      <p:bldP spid="62" grpId="1" animBg="1"/>
      <p:bldP spid="65" grpId="0"/>
      <p:bldP spid="65" grpId="1"/>
      <p:bldP spid="73" grpId="0" animBg="1"/>
      <p:bldP spid="73" grpId="1" animBg="1"/>
      <p:bldP spid="83" grpId="0"/>
      <p:bldP spid="8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11103400" y="6220769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16</a:t>
            </a:fld>
            <a:endParaRPr lang="en-US" sz="2000" dirty="0"/>
          </a:p>
        </p:txBody>
      </p:sp>
      <p:grpSp>
        <p:nvGrpSpPr>
          <p:cNvPr id="17" name="Group 16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19" name="Straight Connector 18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" name="1A4995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915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92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6503" y="641366"/>
            <a:ext cx="11326194" cy="868852"/>
          </a:xfrm>
        </p:spPr>
        <p:txBody>
          <a:bodyPr/>
          <a:lstStyle/>
          <a:p>
            <a:r>
              <a:rPr lang="en-CA" dirty="0"/>
              <a:t>2. </a:t>
            </a:r>
            <a:r>
              <a:rPr lang="en-CA" dirty="0" smtClean="0"/>
              <a:t>Huffman Algorithm: Implementation </a:t>
            </a:r>
            <a:r>
              <a:rPr lang="en-CA" dirty="0"/>
              <a:t>Constraints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656503" y="1735618"/>
            <a:ext cx="8186440" cy="4294523"/>
            <a:chOff x="697053" y="1574014"/>
            <a:chExt cx="8186440" cy="4294523"/>
          </a:xfrm>
        </p:grpSpPr>
        <p:sp>
          <p:nvSpPr>
            <p:cNvPr id="9" name="Freeform 8"/>
            <p:cNvSpPr/>
            <p:nvPr/>
          </p:nvSpPr>
          <p:spPr>
            <a:xfrm>
              <a:off x="697053" y="1574014"/>
              <a:ext cx="2476500" cy="650576"/>
            </a:xfrm>
            <a:custGeom>
              <a:avLst/>
              <a:gdLst>
                <a:gd name="connsiteX0" fmla="*/ 0 w 2476500"/>
                <a:gd name="connsiteY0" fmla="*/ 0 h 536737"/>
                <a:gd name="connsiteX1" fmla="*/ 2476500 w 2476500"/>
                <a:gd name="connsiteY1" fmla="*/ 0 h 536737"/>
                <a:gd name="connsiteX2" fmla="*/ 2476500 w 2476500"/>
                <a:gd name="connsiteY2" fmla="*/ 536737 h 536737"/>
                <a:gd name="connsiteX3" fmla="*/ 0 w 2476500"/>
                <a:gd name="connsiteY3" fmla="*/ 536737 h 536737"/>
                <a:gd name="connsiteX4" fmla="*/ 0 w 2476500"/>
                <a:gd name="connsiteY4" fmla="*/ 0 h 53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6500" h="536737">
                  <a:moveTo>
                    <a:pt x="0" y="0"/>
                  </a:moveTo>
                  <a:lnTo>
                    <a:pt x="2476500" y="0"/>
                  </a:lnTo>
                  <a:lnTo>
                    <a:pt x="2476500" y="536737"/>
                  </a:lnTo>
                  <a:lnTo>
                    <a:pt x="0" y="53673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6680" tIns="60960" rIns="106680" bIns="60960" numCol="1" spcCol="1270" anchor="ctr" anchorCtr="0">
              <a:noAutofit/>
            </a:bodyPr>
            <a:lstStyle/>
            <a:p>
              <a:pPr lvl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CA" sz="2000" kern="1200" dirty="0"/>
                <a:t>Initial encoder/ decoder structure</a:t>
              </a:r>
            </a:p>
          </p:txBody>
        </p:sp>
        <p:sp>
          <p:nvSpPr>
            <p:cNvPr id="10" name="Freeform 9"/>
            <p:cNvSpPr/>
            <p:nvPr/>
          </p:nvSpPr>
          <p:spPr>
            <a:xfrm>
              <a:off x="697053" y="2247230"/>
              <a:ext cx="2476500" cy="1915343"/>
            </a:xfrm>
            <a:custGeom>
              <a:avLst/>
              <a:gdLst>
                <a:gd name="connsiteX0" fmla="*/ 0 w 2476500"/>
                <a:gd name="connsiteY0" fmla="*/ 0 h 4863796"/>
                <a:gd name="connsiteX1" fmla="*/ 2476500 w 2476500"/>
                <a:gd name="connsiteY1" fmla="*/ 0 h 4863796"/>
                <a:gd name="connsiteX2" fmla="*/ 2476500 w 2476500"/>
                <a:gd name="connsiteY2" fmla="*/ 4863796 h 4863796"/>
                <a:gd name="connsiteX3" fmla="*/ 0 w 2476500"/>
                <a:gd name="connsiteY3" fmla="*/ 4863796 h 4863796"/>
                <a:gd name="connsiteX4" fmla="*/ 0 w 2476500"/>
                <a:gd name="connsiteY4" fmla="*/ 0 h 4863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6500" h="4863796">
                  <a:moveTo>
                    <a:pt x="0" y="0"/>
                  </a:moveTo>
                  <a:lnTo>
                    <a:pt x="2476500" y="0"/>
                  </a:lnTo>
                  <a:lnTo>
                    <a:pt x="2476500" y="4863796"/>
                  </a:lnTo>
                  <a:lnTo>
                    <a:pt x="0" y="4863796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0010" tIns="80010" rIns="106680" bIns="120015" numCol="1" spcCol="1270" anchor="t" anchorCtr="0">
              <a:noAutofit/>
            </a:bodyPr>
            <a:lstStyle/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CA" kern="1200" dirty="0"/>
                <a:t>Used hard- coded codebook of fixed source  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CA" kern="1200" dirty="0"/>
                <a:t>Tests with varying data lengths and randomly generated data</a:t>
              </a:r>
            </a:p>
          </p:txBody>
        </p:sp>
        <p:sp>
          <p:nvSpPr>
            <p:cNvPr id="11" name="Freeform 10"/>
            <p:cNvSpPr/>
            <p:nvPr/>
          </p:nvSpPr>
          <p:spPr>
            <a:xfrm>
              <a:off x="3520265" y="1574015"/>
              <a:ext cx="2476500" cy="618620"/>
            </a:xfrm>
            <a:custGeom>
              <a:avLst/>
              <a:gdLst>
                <a:gd name="connsiteX0" fmla="*/ 0 w 2476500"/>
                <a:gd name="connsiteY0" fmla="*/ 0 h 536737"/>
                <a:gd name="connsiteX1" fmla="*/ 2476500 w 2476500"/>
                <a:gd name="connsiteY1" fmla="*/ 0 h 536737"/>
                <a:gd name="connsiteX2" fmla="*/ 2476500 w 2476500"/>
                <a:gd name="connsiteY2" fmla="*/ 536737 h 536737"/>
                <a:gd name="connsiteX3" fmla="*/ 0 w 2476500"/>
                <a:gd name="connsiteY3" fmla="*/ 536737 h 536737"/>
                <a:gd name="connsiteX4" fmla="*/ 0 w 2476500"/>
                <a:gd name="connsiteY4" fmla="*/ 0 h 53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6500" h="536737">
                  <a:moveTo>
                    <a:pt x="0" y="0"/>
                  </a:moveTo>
                  <a:lnTo>
                    <a:pt x="2476500" y="0"/>
                  </a:lnTo>
                  <a:lnTo>
                    <a:pt x="2476500" y="536737"/>
                  </a:lnTo>
                  <a:lnTo>
                    <a:pt x="0" y="53673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6680" tIns="60960" rIns="106680" bIns="60960" numCol="1" spcCol="1270" anchor="ctr" anchorCtr="0">
              <a:noAutofit/>
            </a:bodyPr>
            <a:lstStyle/>
            <a:p>
              <a:pPr lvl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CA" sz="2000" kern="1200" dirty="0"/>
                <a:t>Efficiency test</a:t>
              </a:r>
            </a:p>
          </p:txBody>
        </p:sp>
        <p:sp>
          <p:nvSpPr>
            <p:cNvPr id="12" name="Freeform 11"/>
            <p:cNvSpPr/>
            <p:nvPr/>
          </p:nvSpPr>
          <p:spPr>
            <a:xfrm>
              <a:off x="3520265" y="2192634"/>
              <a:ext cx="2476500" cy="1451319"/>
            </a:xfrm>
            <a:custGeom>
              <a:avLst/>
              <a:gdLst>
                <a:gd name="connsiteX0" fmla="*/ 0 w 2476500"/>
                <a:gd name="connsiteY0" fmla="*/ 0 h 4863796"/>
                <a:gd name="connsiteX1" fmla="*/ 2476500 w 2476500"/>
                <a:gd name="connsiteY1" fmla="*/ 0 h 4863796"/>
                <a:gd name="connsiteX2" fmla="*/ 2476500 w 2476500"/>
                <a:gd name="connsiteY2" fmla="*/ 4863796 h 4863796"/>
                <a:gd name="connsiteX3" fmla="*/ 0 w 2476500"/>
                <a:gd name="connsiteY3" fmla="*/ 4863796 h 4863796"/>
                <a:gd name="connsiteX4" fmla="*/ 0 w 2476500"/>
                <a:gd name="connsiteY4" fmla="*/ 0 h 4863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6500" h="4863796">
                  <a:moveTo>
                    <a:pt x="0" y="0"/>
                  </a:moveTo>
                  <a:lnTo>
                    <a:pt x="2476500" y="0"/>
                  </a:lnTo>
                  <a:lnTo>
                    <a:pt x="2476500" y="4863796"/>
                  </a:lnTo>
                  <a:lnTo>
                    <a:pt x="0" y="4863796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80010" tIns="80010" rIns="106680" bIns="120015" numCol="1" spcCol="1270" anchor="t" anchorCtr="0">
              <a:noAutofit/>
            </a:bodyPr>
            <a:lstStyle/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CA" kern="1200" dirty="0"/>
                <a:t>Tests with varying data of fixed size</a:t>
              </a:r>
            </a:p>
            <a:p>
              <a:pPr marL="114300" lvl="1" indent="-114300" algn="l" defTabSz="6667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CA" kern="1200" dirty="0"/>
                <a:t>Tested encoder’s efficiency</a:t>
              </a:r>
            </a:p>
          </p:txBody>
        </p:sp>
        <p:sp>
          <p:nvSpPr>
            <p:cNvPr id="13" name="Freeform 12"/>
            <p:cNvSpPr/>
            <p:nvPr/>
          </p:nvSpPr>
          <p:spPr>
            <a:xfrm>
              <a:off x="6343477" y="1574014"/>
              <a:ext cx="2540016" cy="618620"/>
            </a:xfrm>
            <a:custGeom>
              <a:avLst/>
              <a:gdLst>
                <a:gd name="connsiteX0" fmla="*/ 0 w 2476500"/>
                <a:gd name="connsiteY0" fmla="*/ 0 h 536737"/>
                <a:gd name="connsiteX1" fmla="*/ 2476500 w 2476500"/>
                <a:gd name="connsiteY1" fmla="*/ 0 h 536737"/>
                <a:gd name="connsiteX2" fmla="*/ 2476500 w 2476500"/>
                <a:gd name="connsiteY2" fmla="*/ 536737 h 536737"/>
                <a:gd name="connsiteX3" fmla="*/ 0 w 2476500"/>
                <a:gd name="connsiteY3" fmla="*/ 536737 h 536737"/>
                <a:gd name="connsiteX4" fmla="*/ 0 w 2476500"/>
                <a:gd name="connsiteY4" fmla="*/ 0 h 536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6500" h="536737">
                  <a:moveTo>
                    <a:pt x="0" y="0"/>
                  </a:moveTo>
                  <a:lnTo>
                    <a:pt x="2476500" y="0"/>
                  </a:lnTo>
                  <a:lnTo>
                    <a:pt x="2476500" y="536737"/>
                  </a:lnTo>
                  <a:lnTo>
                    <a:pt x="0" y="536737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06680" tIns="60960" rIns="106680" bIns="60960" numCol="1" spcCol="1270" anchor="ctr" anchorCtr="0">
              <a:noAutofit/>
            </a:bodyPr>
            <a:lstStyle/>
            <a:p>
              <a:pPr lvl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CA" sz="2000" kern="1200" dirty="0"/>
                <a:t>Universal Codebook generator</a:t>
              </a:r>
            </a:p>
          </p:txBody>
        </p:sp>
        <p:sp>
          <p:nvSpPr>
            <p:cNvPr id="14" name="Freeform 13"/>
            <p:cNvSpPr/>
            <p:nvPr/>
          </p:nvSpPr>
          <p:spPr>
            <a:xfrm>
              <a:off x="6343477" y="2224590"/>
              <a:ext cx="2476500" cy="3643947"/>
            </a:xfrm>
            <a:custGeom>
              <a:avLst/>
              <a:gdLst>
                <a:gd name="connsiteX0" fmla="*/ 0 w 2476500"/>
                <a:gd name="connsiteY0" fmla="*/ 0 h 4863796"/>
                <a:gd name="connsiteX1" fmla="*/ 2476500 w 2476500"/>
                <a:gd name="connsiteY1" fmla="*/ 0 h 4863796"/>
                <a:gd name="connsiteX2" fmla="*/ 2476500 w 2476500"/>
                <a:gd name="connsiteY2" fmla="*/ 4863796 h 4863796"/>
                <a:gd name="connsiteX3" fmla="*/ 0 w 2476500"/>
                <a:gd name="connsiteY3" fmla="*/ 4863796 h 4863796"/>
                <a:gd name="connsiteX4" fmla="*/ 0 w 2476500"/>
                <a:gd name="connsiteY4" fmla="*/ 0 h 4863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6500" h="4863796">
                  <a:moveTo>
                    <a:pt x="0" y="0"/>
                  </a:moveTo>
                  <a:lnTo>
                    <a:pt x="2476500" y="0"/>
                  </a:lnTo>
                  <a:lnTo>
                    <a:pt x="2476500" y="4863796"/>
                  </a:lnTo>
                  <a:lnTo>
                    <a:pt x="0" y="4863796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6680" tIns="106680" rIns="142240" bIns="160020" numCol="1" spcCol="1270" anchor="t" anchorCtr="0">
              <a:noAutofit/>
            </a:bodyPr>
            <a:lstStyle/>
            <a:p>
              <a:pPr marL="228600" lvl="1" indent="-228600" algn="l" defTabSz="8890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CA" kern="1200" dirty="0"/>
                <a:t>Tried binary tree data structure </a:t>
              </a:r>
              <a:r>
                <a:rPr lang="en-CA" b="1" kern="1200" dirty="0">
                  <a:solidFill>
                    <a:srgbClr val="FF0000"/>
                  </a:solidFill>
                  <a:sym typeface="Symbol" panose="05050102010706020507" pitchFamily="18" charset="2"/>
                </a:rPr>
                <a:t></a:t>
              </a:r>
              <a:endParaRPr lang="en-CA" b="1" kern="1200" dirty="0">
                <a:solidFill>
                  <a:srgbClr val="FF0000"/>
                </a:solidFill>
              </a:endParaRPr>
            </a:p>
            <a:p>
              <a:pPr marL="228600" lvl="1" indent="-228600" algn="l" defTabSz="8890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CA" kern="1200" dirty="0"/>
                <a:t>Used built in sorting functions </a:t>
              </a:r>
              <a:r>
                <a:rPr lang="en-CA" b="1" kern="1200" dirty="0">
                  <a:solidFill>
                    <a:srgbClr val="FF0000"/>
                  </a:solidFill>
                  <a:sym typeface="Symbol" panose="05050102010706020507" pitchFamily="18" charset="2"/>
                </a:rPr>
                <a:t></a:t>
              </a:r>
              <a:endParaRPr lang="en-CA" kern="1200" dirty="0"/>
            </a:p>
            <a:p>
              <a:pPr marL="228600" lvl="1" indent="-228600" algn="l" defTabSz="8890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CA" kern="1200" dirty="0"/>
                <a:t>Codebook has varying lengths. Cannot be stored as matrix </a:t>
              </a:r>
              <a:r>
                <a:rPr lang="en-CA" b="1" kern="1200" dirty="0">
                  <a:solidFill>
                    <a:srgbClr val="FF0000"/>
                  </a:solidFill>
                  <a:sym typeface="Symbol" panose="05050102010706020507" pitchFamily="18" charset="2"/>
                </a:rPr>
                <a:t></a:t>
              </a:r>
              <a:endParaRPr lang="en-CA" kern="1200" dirty="0"/>
            </a:p>
            <a:p>
              <a:pPr marL="228600" lvl="1" indent="-228600" algn="l" defTabSz="8890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CA" kern="1200" dirty="0"/>
                <a:t>Implemented manual sorting </a:t>
              </a:r>
              <a:r>
                <a:rPr lang="en-CA" b="1" kern="1200" dirty="0">
                  <a:solidFill>
                    <a:srgbClr val="00B050"/>
                  </a:solidFill>
                  <a:sym typeface="Wingdings" panose="05000000000000000000" pitchFamily="2" charset="2"/>
                </a:rPr>
                <a:t></a:t>
              </a:r>
              <a:endParaRPr lang="en-CA" b="1" kern="1200" dirty="0">
                <a:solidFill>
                  <a:srgbClr val="00B050"/>
                </a:solidFill>
              </a:endParaRPr>
            </a:p>
            <a:p>
              <a:pPr marL="228600" lvl="1" indent="-228600" algn="l" defTabSz="8890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en-CA" b="0" kern="1200" dirty="0">
                  <a:solidFill>
                    <a:schemeClr val="tx1"/>
                  </a:solidFill>
                </a:rPr>
                <a:t>Developed L vector to track code-word length </a:t>
              </a:r>
              <a:r>
                <a:rPr lang="en-CA" b="1" kern="1200" dirty="0">
                  <a:solidFill>
                    <a:srgbClr val="00B050"/>
                  </a:solidFill>
                  <a:sym typeface="Wingdings" panose="05000000000000000000" pitchFamily="2" charset="2"/>
                </a:rPr>
                <a:t></a:t>
              </a:r>
              <a:endParaRPr lang="en-CA" b="0" kern="1200" dirty="0">
                <a:solidFill>
                  <a:schemeClr val="tx1"/>
                </a:solidFill>
              </a:endParaRPr>
            </a:p>
            <a:p>
              <a:pPr marL="228600" lvl="1" indent="-228600" algn="l" defTabSz="8890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endParaRPr lang="en-CA" b="0" kern="1200" dirty="0">
                <a:solidFill>
                  <a:schemeClr val="tx1"/>
                </a:solidFill>
              </a:endParaRPr>
            </a:p>
          </p:txBody>
        </p:sp>
      </p:grpSp>
      <p:sp>
        <p:nvSpPr>
          <p:cNvPr id="18" name="Freeform 17"/>
          <p:cNvSpPr/>
          <p:nvPr/>
        </p:nvSpPr>
        <p:spPr>
          <a:xfrm>
            <a:off x="9198185" y="1735618"/>
            <a:ext cx="2476500" cy="618620"/>
          </a:xfrm>
          <a:custGeom>
            <a:avLst/>
            <a:gdLst>
              <a:gd name="connsiteX0" fmla="*/ 0 w 2476500"/>
              <a:gd name="connsiteY0" fmla="*/ 0 h 536737"/>
              <a:gd name="connsiteX1" fmla="*/ 2476500 w 2476500"/>
              <a:gd name="connsiteY1" fmla="*/ 0 h 536737"/>
              <a:gd name="connsiteX2" fmla="*/ 2476500 w 2476500"/>
              <a:gd name="connsiteY2" fmla="*/ 536737 h 536737"/>
              <a:gd name="connsiteX3" fmla="*/ 0 w 2476500"/>
              <a:gd name="connsiteY3" fmla="*/ 536737 h 536737"/>
              <a:gd name="connsiteX4" fmla="*/ 0 w 2476500"/>
              <a:gd name="connsiteY4" fmla="*/ 0 h 53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76500" h="536737">
                <a:moveTo>
                  <a:pt x="0" y="0"/>
                </a:moveTo>
                <a:lnTo>
                  <a:pt x="2476500" y="0"/>
                </a:lnTo>
                <a:lnTo>
                  <a:pt x="2476500" y="536737"/>
                </a:lnTo>
                <a:lnTo>
                  <a:pt x="0" y="53673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06680" tIns="60960" rIns="106680" bIns="60960" numCol="1" spcCol="1270" anchor="ctr" anchorCtr="0">
            <a:noAutofit/>
          </a:bodyPr>
          <a:lstStyle/>
          <a:p>
            <a:pPr lvl="0"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CA" sz="2000" kern="1200" dirty="0"/>
              <a:t>Universal encoder/ decoder</a:t>
            </a:r>
          </a:p>
        </p:txBody>
      </p:sp>
      <p:sp>
        <p:nvSpPr>
          <p:cNvPr id="19" name="Freeform 18"/>
          <p:cNvSpPr/>
          <p:nvPr/>
        </p:nvSpPr>
        <p:spPr>
          <a:xfrm>
            <a:off x="9211833" y="2367896"/>
            <a:ext cx="2476500" cy="1915343"/>
          </a:xfrm>
          <a:custGeom>
            <a:avLst/>
            <a:gdLst>
              <a:gd name="connsiteX0" fmla="*/ 0 w 2476500"/>
              <a:gd name="connsiteY0" fmla="*/ 0 h 4863796"/>
              <a:gd name="connsiteX1" fmla="*/ 2476500 w 2476500"/>
              <a:gd name="connsiteY1" fmla="*/ 0 h 4863796"/>
              <a:gd name="connsiteX2" fmla="*/ 2476500 w 2476500"/>
              <a:gd name="connsiteY2" fmla="*/ 4863796 h 4863796"/>
              <a:gd name="connsiteX3" fmla="*/ 0 w 2476500"/>
              <a:gd name="connsiteY3" fmla="*/ 4863796 h 4863796"/>
              <a:gd name="connsiteX4" fmla="*/ 0 w 2476500"/>
              <a:gd name="connsiteY4" fmla="*/ 0 h 4863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76500" h="4863796">
                <a:moveTo>
                  <a:pt x="0" y="0"/>
                </a:moveTo>
                <a:lnTo>
                  <a:pt x="2476500" y="0"/>
                </a:lnTo>
                <a:lnTo>
                  <a:pt x="2476500" y="4863796"/>
                </a:lnTo>
                <a:lnTo>
                  <a:pt x="0" y="486379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80010" tIns="80010" rIns="106680" bIns="120015" numCol="1" spcCol="1270" anchor="t" anchorCtr="0">
            <a:noAutofit/>
          </a:bodyPr>
          <a:lstStyle/>
          <a:p>
            <a:pPr marL="114300" lvl="1" indent="-114300" algn="l" defTabSz="6667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CA" dirty="0"/>
              <a:t>Used universal codebook generator in encoder/ decoder</a:t>
            </a:r>
          </a:p>
          <a:p>
            <a:pPr marL="114300" lvl="1" indent="-114300" algn="l" defTabSz="66675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•"/>
            </a:pPr>
            <a:r>
              <a:rPr lang="en-CA" kern="1200" dirty="0"/>
              <a:t>Implemented test bed to test overall algorithm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17" name="Straight Connector 16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91346" y="6133959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17</a:t>
            </a:fld>
            <a:endParaRPr lang="en-US" sz="2000" dirty="0"/>
          </a:p>
        </p:txBody>
      </p:sp>
      <p:grpSp>
        <p:nvGrpSpPr>
          <p:cNvPr id="37" name="Group 36"/>
          <p:cNvGrpSpPr/>
          <p:nvPr/>
        </p:nvGrpSpPr>
        <p:grpSpPr>
          <a:xfrm>
            <a:off x="840065" y="4551766"/>
            <a:ext cx="3335628" cy="1564568"/>
            <a:chOff x="1215035" y="1844079"/>
            <a:chExt cx="3335628" cy="1564568"/>
          </a:xfrm>
        </p:grpSpPr>
        <p:sp>
          <p:nvSpPr>
            <p:cNvPr id="38" name="TextBox 37"/>
            <p:cNvSpPr txBox="1"/>
            <p:nvPr/>
          </p:nvSpPr>
          <p:spPr>
            <a:xfrm>
              <a:off x="1215035" y="1940731"/>
              <a:ext cx="3090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>
                  <a:solidFill>
                    <a:srgbClr val="FF0000"/>
                  </a:solidFill>
                </a:rPr>
                <a:t>A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215035" y="2490023"/>
              <a:ext cx="3090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>
                  <a:solidFill>
                    <a:srgbClr val="FF0000"/>
                  </a:solidFill>
                </a:rPr>
                <a:t>B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215035" y="3039315"/>
              <a:ext cx="3090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>
                  <a:solidFill>
                    <a:srgbClr val="FF0000"/>
                  </a:solidFill>
                </a:rPr>
                <a:t>C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650770" y="1940731"/>
              <a:ext cx="5548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>
                  <a:solidFill>
                    <a:schemeClr val="accent1">
                      <a:lumMod val="75000"/>
                    </a:schemeClr>
                  </a:solidFill>
                </a:rPr>
                <a:t>0.5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650769" y="2516912"/>
              <a:ext cx="55484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>
                  <a:solidFill>
                    <a:schemeClr val="accent1">
                      <a:lumMod val="75000"/>
                    </a:schemeClr>
                  </a:solidFill>
                </a:rPr>
                <a:t>0.3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650769" y="3039315"/>
              <a:ext cx="6213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>
                  <a:solidFill>
                    <a:schemeClr val="accent1">
                      <a:lumMod val="75000"/>
                    </a:schemeClr>
                  </a:solidFill>
                </a:rPr>
                <a:t>0.2</a:t>
              </a:r>
            </a:p>
          </p:txBody>
        </p:sp>
        <p:cxnSp>
          <p:nvCxnSpPr>
            <p:cNvPr id="44" name="Straight Connector 12"/>
            <p:cNvCxnSpPr/>
            <p:nvPr/>
          </p:nvCxnSpPr>
          <p:spPr>
            <a:xfrm flipV="1">
              <a:off x="2129434" y="2912581"/>
              <a:ext cx="1700012" cy="348648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2979440" y="2859355"/>
              <a:ext cx="5793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>
                  <a:solidFill>
                    <a:schemeClr val="accent1">
                      <a:lumMod val="75000"/>
                    </a:schemeClr>
                  </a:solidFill>
                </a:rPr>
                <a:t>0.5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2391306" y="2411456"/>
              <a:ext cx="2489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accent6">
                      <a:lumMod val="75000"/>
                    </a:schemeClr>
                  </a:solidFill>
                </a:rPr>
                <a:t>0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381644" y="2912581"/>
              <a:ext cx="2489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accent6">
                      <a:lumMod val="75000"/>
                    </a:schemeClr>
                  </a:solidFill>
                </a:rPr>
                <a:t>1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504474" y="1844079"/>
              <a:ext cx="2489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accent6">
                      <a:lumMod val="75000"/>
                    </a:schemeClr>
                  </a:solidFill>
                </a:rPr>
                <a:t>0</a:t>
              </a:r>
            </a:p>
          </p:txBody>
        </p:sp>
        <p:cxnSp>
          <p:nvCxnSpPr>
            <p:cNvPr id="49" name="Straight Connector 12"/>
            <p:cNvCxnSpPr/>
            <p:nvPr/>
          </p:nvCxnSpPr>
          <p:spPr>
            <a:xfrm>
              <a:off x="2129434" y="2703883"/>
              <a:ext cx="1700012" cy="208698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12"/>
            <p:cNvCxnSpPr/>
            <p:nvPr/>
          </p:nvCxnSpPr>
          <p:spPr>
            <a:xfrm>
              <a:off x="2129434" y="2146537"/>
              <a:ext cx="2421229" cy="372224"/>
            </a:xfrm>
            <a:prstGeom prst="bentConnector3">
              <a:avLst>
                <a:gd name="adj1" fmla="val 73404"/>
              </a:avLst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12"/>
            <p:cNvCxnSpPr/>
            <p:nvPr/>
          </p:nvCxnSpPr>
          <p:spPr>
            <a:xfrm flipV="1">
              <a:off x="3601673" y="2529544"/>
              <a:ext cx="658970" cy="391873"/>
            </a:xfrm>
            <a:prstGeom prst="bentConnector3">
              <a:avLst>
                <a:gd name="adj1" fmla="val 46343"/>
              </a:avLst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3492313" y="2580497"/>
              <a:ext cx="24898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solidFill>
                    <a:schemeClr val="accent6">
                      <a:lumMod val="75000"/>
                    </a:schemeClr>
                  </a:solidFill>
                </a:rPr>
                <a:t>1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3926988" y="2512622"/>
              <a:ext cx="5932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>
                  <a:solidFill>
                    <a:schemeClr val="accent1">
                      <a:lumMod val="75000"/>
                    </a:schemeClr>
                  </a:solidFill>
                </a:rPr>
                <a:t>1.0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742660" y="6210101"/>
            <a:ext cx="11026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>
                <a:solidFill>
                  <a:srgbClr val="FF0000"/>
                </a:solidFill>
              </a:rPr>
              <a:t>KEY CHALLENGE: </a:t>
            </a:r>
            <a:r>
              <a:rPr lang="en-US" dirty="0" smtClean="0"/>
              <a:t>LEAVES TO ROOT in Huffman tree construction          use </a:t>
            </a:r>
            <a:r>
              <a:rPr lang="en-US" b="1" dirty="0" smtClean="0"/>
              <a:t>RECURSIVE</a:t>
            </a:r>
            <a:r>
              <a:rPr lang="en-US" dirty="0" smtClean="0"/>
              <a:t> implementation</a:t>
            </a:r>
            <a:endParaRPr lang="en-US" dirty="0"/>
          </a:p>
        </p:txBody>
      </p:sp>
      <p:sp>
        <p:nvSpPr>
          <p:cNvPr id="4" name="Right Arrow 3"/>
          <p:cNvSpPr/>
          <p:nvPr/>
        </p:nvSpPr>
        <p:spPr>
          <a:xfrm>
            <a:off x="7468814" y="6316521"/>
            <a:ext cx="559166" cy="1907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192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81919"/>
          </a:xfrm>
        </p:spPr>
        <p:txBody>
          <a:bodyPr/>
          <a:lstStyle/>
          <a:p>
            <a:r>
              <a:rPr lang="en-US" dirty="0"/>
              <a:t>2. </a:t>
            </a:r>
            <a:r>
              <a:rPr lang="en-US" dirty="0" smtClean="0"/>
              <a:t>Huffman Algorithm: Efficiency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59926" y="1072680"/>
            <a:ext cx="3926296" cy="2600466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endParaRPr lang="en-US" sz="2400" baseline="-25000" dirty="0"/>
          </a:p>
          <a:p>
            <a:r>
              <a:rPr lang="en-US" sz="3200" b="1" dirty="0"/>
              <a:t>Example: </a:t>
            </a:r>
          </a:p>
          <a:p>
            <a:pPr marL="457200" lvl="1" indent="0">
              <a:buNone/>
            </a:pPr>
            <a:r>
              <a:rPr lang="en-US" sz="2800" b="1" dirty="0"/>
              <a:t>‘0’ -&gt; 1</a:t>
            </a:r>
            <a:r>
              <a:rPr lang="en-US" sz="2800" b="1" dirty="0" smtClean="0"/>
              <a:t>   – </a:t>
            </a:r>
            <a:r>
              <a:rPr lang="en-US" sz="2800" b="1" dirty="0"/>
              <a:t>p = </a:t>
            </a:r>
            <a:r>
              <a:rPr lang="en-US" sz="2800" b="1" dirty="0" smtClean="0"/>
              <a:t>0.5</a:t>
            </a:r>
            <a:endParaRPr lang="en-US" sz="2800" b="1" dirty="0"/>
          </a:p>
          <a:p>
            <a:pPr marL="457200" lvl="1" indent="0">
              <a:buNone/>
            </a:pPr>
            <a:r>
              <a:rPr lang="en-US" sz="2800" b="1" dirty="0"/>
              <a:t>‘1’ -&gt; </a:t>
            </a:r>
            <a:r>
              <a:rPr lang="en-US" sz="2800" b="1" dirty="0" smtClean="0"/>
              <a:t>00 - </a:t>
            </a:r>
            <a:r>
              <a:rPr lang="en-US" sz="2800" b="1" dirty="0"/>
              <a:t>p = </a:t>
            </a:r>
            <a:r>
              <a:rPr lang="en-US" sz="2800" b="1" dirty="0" smtClean="0"/>
              <a:t>0.3</a:t>
            </a:r>
            <a:endParaRPr lang="en-US" sz="2800" b="1" dirty="0"/>
          </a:p>
          <a:p>
            <a:pPr marL="457200" lvl="1" indent="0">
              <a:buNone/>
            </a:pPr>
            <a:r>
              <a:rPr lang="en-US" sz="2800" b="1" dirty="0"/>
              <a:t>‘2’ -&gt; 01 - p = </a:t>
            </a:r>
            <a:r>
              <a:rPr lang="en-US" sz="2800" b="1" dirty="0" smtClean="0"/>
              <a:t>0.2</a:t>
            </a:r>
            <a:endParaRPr lang="en-US" sz="2800" b="1" dirty="0"/>
          </a:p>
          <a:p>
            <a:pPr marL="457200" lvl="1" indent="0">
              <a:buNone/>
            </a:pPr>
            <a:endParaRPr lang="en-US" sz="2400" dirty="0"/>
          </a:p>
          <a:p>
            <a:pPr marL="457200" lvl="1" indent="0">
              <a:buNone/>
            </a:pPr>
            <a:endParaRPr lang="en-US" sz="2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29734" y="1896299"/>
            <a:ext cx="3967972" cy="16166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Efficiency?  </a:t>
            </a:r>
          </a:p>
          <a:p>
            <a:pPr marL="457200" lvl="1" indent="0">
              <a:buFont typeface="Wingdings 3" charset="2"/>
              <a:buNone/>
            </a:pPr>
            <a:r>
              <a:rPr lang="en-US" sz="2800" dirty="0"/>
              <a:t>E(l) = ∑ p</a:t>
            </a:r>
            <a:r>
              <a:rPr lang="en-US" sz="2800" baseline="-25000" dirty="0"/>
              <a:t>i </a:t>
            </a:r>
            <a:r>
              <a:rPr lang="en-US" sz="2800" dirty="0"/>
              <a:t>× l</a:t>
            </a:r>
            <a:r>
              <a:rPr lang="en-US" sz="2800" baseline="-25000" dirty="0"/>
              <a:t>i</a:t>
            </a:r>
          </a:p>
          <a:p>
            <a:pPr marL="457200" lvl="1" indent="0">
              <a:buFont typeface="Wingdings 3" charset="2"/>
              <a:buNone/>
            </a:pPr>
            <a:r>
              <a:rPr lang="en-US" sz="2800" dirty="0"/>
              <a:t>	</a:t>
            </a:r>
            <a:r>
              <a:rPr lang="en-US" sz="2800" dirty="0" smtClean="0"/>
              <a:t>in bits/symbol</a:t>
            </a:r>
            <a:endParaRPr lang="en-US" sz="2800" dirty="0"/>
          </a:p>
          <a:p>
            <a:pPr marL="457200" lvl="1" indent="0">
              <a:buFont typeface="Wingdings 3" charset="2"/>
              <a:buNone/>
            </a:pPr>
            <a:endParaRPr lang="en-US" sz="28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29734" y="3709666"/>
            <a:ext cx="8532269" cy="10924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Efficiency = 0.5 </a:t>
            </a:r>
            <a:r>
              <a:rPr lang="en-US" sz="2800" dirty="0" smtClean="0"/>
              <a:t>× 1 + 0.3 × 2 + 0.2 × 2 = 1.5 															bits/symbol</a:t>
            </a:r>
            <a:endParaRPr lang="en-US" sz="2800" dirty="0"/>
          </a:p>
          <a:p>
            <a:pPr marL="457200" lvl="1" indent="0">
              <a:buFont typeface="Wingdings 3" charset="2"/>
              <a:buNone/>
            </a:pPr>
            <a:endParaRPr lang="en-US" sz="2400" dirty="0"/>
          </a:p>
          <a:p>
            <a:pPr marL="457200" lvl="1" indent="0">
              <a:buFont typeface="Wingdings 3" charset="2"/>
              <a:buNone/>
            </a:pPr>
            <a:endParaRPr lang="en-US" sz="2400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29734" y="4540439"/>
            <a:ext cx="10894255" cy="23175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3200" b="1" dirty="0"/>
              <a:t>Test: </a:t>
            </a:r>
            <a:r>
              <a:rPr lang="en-CA" sz="2800" dirty="0"/>
              <a:t>Observe what happens when compression is performed 1000 times for random data of fixed lengths.</a:t>
            </a:r>
          </a:p>
          <a:p>
            <a:r>
              <a:rPr lang="en-CA" sz="2800" dirty="0"/>
              <a:t>Length of data is 5, 25 and 100 symbols for figures (a), (b) and (c) respectively in the next slide</a:t>
            </a:r>
            <a:r>
              <a:rPr lang="en-CA" sz="2000" dirty="0"/>
              <a:t>.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>
          <a:xfrm>
            <a:off x="11040650" y="6157108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18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1097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3" y="609600"/>
            <a:ext cx="11302463" cy="746344"/>
          </a:xfrm>
        </p:spPr>
        <p:txBody>
          <a:bodyPr/>
          <a:lstStyle/>
          <a:p>
            <a:r>
              <a:rPr lang="en-CA" dirty="0" smtClean="0"/>
              <a:t>2. Huffman Algorithm: Observations </a:t>
            </a:r>
            <a:r>
              <a:rPr lang="en-CA" dirty="0"/>
              <a:t>of efficiency test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5665" y="4981063"/>
            <a:ext cx="10153800" cy="1333248"/>
          </a:xfrm>
        </p:spPr>
        <p:txBody>
          <a:bodyPr>
            <a:noAutofit/>
          </a:bodyPr>
          <a:lstStyle/>
          <a:p>
            <a:r>
              <a:rPr lang="en-CA" sz="2000" dirty="0"/>
              <a:t>Efficiency of compressed data follows a normal distribution</a:t>
            </a:r>
          </a:p>
          <a:p>
            <a:r>
              <a:rPr lang="en-CA" sz="2000" dirty="0"/>
              <a:t>Most of the data compressed is close to the  efficiency of </a:t>
            </a:r>
            <a:r>
              <a:rPr lang="en-CA" sz="2000" dirty="0" smtClean="0"/>
              <a:t>1.5 bits/source symbol</a:t>
            </a:r>
          </a:p>
          <a:p>
            <a:r>
              <a:rPr lang="en-CA" sz="2000" dirty="0" smtClean="0"/>
              <a:t>The </a:t>
            </a:r>
            <a:r>
              <a:rPr lang="en-CA" sz="2000" dirty="0"/>
              <a:t>distribution is narrower for larger data size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40021" y="4513362"/>
            <a:ext cx="14927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/>
              <a:t>Fig a: Data size = 5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340910" y="4507491"/>
            <a:ext cx="15776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/>
              <a:t>Fig b: Data size = 25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494717" y="4507660"/>
            <a:ext cx="16498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200" dirty="0"/>
              <a:t>Fig c: Data size = 100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15" name="Straight Connector 14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>
          <a:xfrm>
            <a:off x="11176000" y="6249706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19</a:t>
            </a:fld>
            <a:endParaRPr lang="en-US" sz="20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89" y="1355944"/>
            <a:ext cx="3990379" cy="3151547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5349" y="1355944"/>
            <a:ext cx="3836756" cy="315154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8049" y="1355944"/>
            <a:ext cx="3892582" cy="3151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230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7382"/>
          </a:xfrm>
        </p:spPr>
        <p:txBody>
          <a:bodyPr/>
          <a:lstStyle/>
          <a:p>
            <a:r>
              <a:rPr lang="en-CA" dirty="0"/>
              <a:t>Overview		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3251" y="1251236"/>
            <a:ext cx="10879988" cy="5491018"/>
          </a:xfrm>
        </p:spPr>
        <p:txBody>
          <a:bodyPr>
            <a:noAutofit/>
          </a:bodyPr>
          <a:lstStyle/>
          <a:p>
            <a:pPr>
              <a:buFont typeface="+mj-lt"/>
              <a:buAutoNum type="arabicPeriod"/>
            </a:pPr>
            <a:r>
              <a:rPr lang="en-CA" sz="2400" b="1" dirty="0" smtClean="0"/>
              <a:t>Introduction</a:t>
            </a:r>
            <a:endParaRPr lang="en-CA" sz="2400" b="1" dirty="0"/>
          </a:p>
          <a:p>
            <a:pPr lvl="1"/>
            <a:r>
              <a:rPr lang="en-CA" sz="2000" dirty="0"/>
              <a:t>Background </a:t>
            </a:r>
          </a:p>
          <a:p>
            <a:pPr lvl="1"/>
            <a:r>
              <a:rPr lang="en-CA" sz="2000" dirty="0"/>
              <a:t>Motivation and Challenges</a:t>
            </a:r>
          </a:p>
          <a:p>
            <a:pPr lvl="1"/>
            <a:r>
              <a:rPr lang="en-CA" sz="2000" dirty="0"/>
              <a:t>Project Description</a:t>
            </a:r>
          </a:p>
          <a:p>
            <a:pPr>
              <a:buFont typeface="+mj-lt"/>
              <a:buAutoNum type="arabicPeriod"/>
            </a:pPr>
            <a:r>
              <a:rPr lang="en-CA" sz="2400" b="1" dirty="0" smtClean="0"/>
              <a:t>Lempel-Ziv </a:t>
            </a:r>
            <a:r>
              <a:rPr lang="en-CA" sz="2400" b="1" dirty="0" smtClean="0"/>
              <a:t>Compression </a:t>
            </a:r>
            <a:r>
              <a:rPr lang="en-CA" sz="2400" b="1" dirty="0" smtClean="0"/>
              <a:t>Algorithm </a:t>
            </a:r>
            <a:endParaRPr lang="en-CA" sz="2400" b="1" dirty="0"/>
          </a:p>
          <a:p>
            <a:pPr lvl="1"/>
            <a:r>
              <a:rPr lang="en-CA" sz="2000" dirty="0" smtClean="0"/>
              <a:t>Theory</a:t>
            </a:r>
          </a:p>
          <a:p>
            <a:pPr lvl="1"/>
            <a:r>
              <a:rPr lang="en-CA" sz="2000" dirty="0" smtClean="0"/>
              <a:t>Implementation</a:t>
            </a:r>
            <a:r>
              <a:rPr lang="en-CA" sz="2000" dirty="0" smtClean="0"/>
              <a:t>	</a:t>
            </a:r>
          </a:p>
          <a:p>
            <a:pPr>
              <a:buFont typeface="+mj-lt"/>
              <a:buAutoNum type="arabicPeriod"/>
            </a:pPr>
            <a:r>
              <a:rPr lang="en-CA" sz="2400" b="1" dirty="0" smtClean="0"/>
              <a:t>Implementation and Results</a:t>
            </a:r>
            <a:endParaRPr lang="en-CA" sz="2000" dirty="0"/>
          </a:p>
          <a:p>
            <a:pPr lvl="1"/>
            <a:r>
              <a:rPr lang="en-CA" sz="2000" dirty="0" smtClean="0"/>
              <a:t>Implementation</a:t>
            </a:r>
          </a:p>
          <a:p>
            <a:pPr lvl="1"/>
            <a:r>
              <a:rPr lang="en-CA" sz="2000" dirty="0" smtClean="0"/>
              <a:t>Results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6" name="Straight Connector 5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1231570" y="6023195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2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0224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3. Conclusion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624880"/>
            <a:ext cx="10716486" cy="4460156"/>
          </a:xfrm>
        </p:spPr>
        <p:txBody>
          <a:bodyPr>
            <a:normAutofit fontScale="85000" lnSpcReduction="20000"/>
          </a:bodyPr>
          <a:lstStyle/>
          <a:p>
            <a:r>
              <a:rPr lang="en-CA" sz="3100" smtClean="0">
                <a:latin typeface="Calibri" panose="020F0502020204030204" pitchFamily="34" charset="0"/>
              </a:rPr>
              <a:t>Learnt and implemented </a:t>
            </a:r>
            <a:r>
              <a:rPr lang="en-CA" sz="3100" dirty="0" smtClean="0">
                <a:latin typeface="Calibri" panose="020F0502020204030204" pitchFamily="34" charset="0"/>
              </a:rPr>
              <a:t>UNIVERSAL </a:t>
            </a:r>
            <a:r>
              <a:rPr lang="en-CA" sz="3100" dirty="0">
                <a:latin typeface="Calibri" panose="020F0502020204030204" pitchFamily="34" charset="0"/>
              </a:rPr>
              <a:t>Huffman compression</a:t>
            </a:r>
          </a:p>
          <a:p>
            <a:r>
              <a:rPr lang="en-CA" sz="3100" dirty="0">
                <a:latin typeface="Calibri" panose="020F0502020204030204" pitchFamily="34" charset="0"/>
              </a:rPr>
              <a:t>Learnt design and implementation of </a:t>
            </a:r>
            <a:r>
              <a:rPr lang="en-CA" sz="3100" dirty="0" smtClean="0">
                <a:latin typeface="Calibri" panose="020F0502020204030204" pitchFamily="34" charset="0"/>
              </a:rPr>
              <a:t>signal processing functions in </a:t>
            </a:r>
            <a:r>
              <a:rPr lang="en-CA" sz="3100" dirty="0">
                <a:latin typeface="Calibri" panose="020F0502020204030204" pitchFamily="34" charset="0"/>
              </a:rPr>
              <a:t>MATLAB</a:t>
            </a:r>
          </a:p>
          <a:p>
            <a:r>
              <a:rPr lang="en-CA" sz="3100" dirty="0" smtClean="0">
                <a:latin typeface="Calibri" panose="020F0502020204030204" pitchFamily="34" charset="0"/>
              </a:rPr>
              <a:t>Used </a:t>
            </a:r>
            <a:r>
              <a:rPr lang="en-CA" sz="3100" dirty="0">
                <a:latin typeface="Calibri" panose="020F0502020204030204" pitchFamily="34" charset="0"/>
              </a:rPr>
              <a:t>important performance evaluation techniques, such as the histograms for efficiency</a:t>
            </a:r>
          </a:p>
          <a:p>
            <a:r>
              <a:rPr lang="en-CA" sz="3100" dirty="0" smtClean="0">
                <a:latin typeface="Calibri" panose="020F0502020204030204" pitchFamily="34" charset="0"/>
              </a:rPr>
              <a:t>Started research </a:t>
            </a:r>
            <a:r>
              <a:rPr lang="en-CA" sz="3100" dirty="0">
                <a:latin typeface="Calibri" panose="020F0502020204030204" pitchFamily="34" charset="0"/>
              </a:rPr>
              <a:t>on other important algorithms required for the next part of the project;  Lempel-Ziv and the turbo compression.</a:t>
            </a:r>
          </a:p>
          <a:p>
            <a:r>
              <a:rPr lang="en-CA" sz="3100" dirty="0">
                <a:latin typeface="Calibri" panose="020F0502020204030204" pitchFamily="34" charset="0"/>
              </a:rPr>
              <a:t>Some possible applications: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CA" sz="2900" dirty="0">
                <a:latin typeface="Calibri" panose="020F0502020204030204" pitchFamily="34" charset="0"/>
              </a:rPr>
              <a:t>Hard Coded Huffman: Could be used in the Twitter data base to compress tweets which have the same content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CA" sz="2900" dirty="0">
                <a:latin typeface="Calibri" panose="020F0502020204030204" pitchFamily="34" charset="0"/>
              </a:rPr>
              <a:t>Adaptive Huffman: Image in JPEG </a:t>
            </a:r>
            <a:r>
              <a:rPr lang="en-CA" sz="2900" dirty="0" smtClean="0">
                <a:latin typeface="Calibri" panose="020F0502020204030204" pitchFamily="34" charset="0"/>
              </a:rPr>
              <a:t>format, compression of hyperspectral data from satellites </a:t>
            </a:r>
            <a:endParaRPr lang="en-CA" sz="2900" dirty="0">
              <a:latin typeface="Calibri" panose="020F0502020204030204" pitchFamily="34" charset="0"/>
            </a:endParaRPr>
          </a:p>
          <a:p>
            <a:endParaRPr lang="en-CA" sz="2400" dirty="0"/>
          </a:p>
          <a:p>
            <a:endParaRPr lang="en-CA" dirty="0"/>
          </a:p>
        </p:txBody>
      </p:sp>
      <p:grpSp>
        <p:nvGrpSpPr>
          <p:cNvPr id="4" name="Group 3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6" name="Straight Connector 5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1176000" y="6232345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20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84404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 Work Breakdown and Future Work</a:t>
            </a:r>
            <a:endParaRPr lang="en-US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3962807"/>
              </p:ext>
            </p:extLst>
          </p:nvPr>
        </p:nvGraphicFramePr>
        <p:xfrm>
          <a:off x="1136994" y="1852263"/>
          <a:ext cx="9711056" cy="49313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19" name="Visio" r:id="rId3" imgW="8142100" imgH="4153039" progId="Visio.Drawing.15">
                  <p:embed/>
                </p:oleObj>
              </mc:Choice>
              <mc:Fallback>
                <p:oleObj name="Visio" r:id="rId3" imgW="8142100" imgH="415303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36994" y="1852263"/>
                        <a:ext cx="9711056" cy="49313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itle 1"/>
          <p:cNvSpPr txBox="1">
            <a:spLocks/>
          </p:cNvSpPr>
          <p:nvPr/>
        </p:nvSpPr>
        <p:spPr>
          <a:xfrm>
            <a:off x="1464358" y="1214040"/>
            <a:ext cx="8596668" cy="6385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200" dirty="0" smtClean="0"/>
              <a:t>Semester’s Timeline</a:t>
            </a:r>
            <a:endParaRPr lang="en-US" sz="3200" dirty="0"/>
          </a:p>
        </p:txBody>
      </p:sp>
      <p:grpSp>
        <p:nvGrpSpPr>
          <p:cNvPr id="8" name="Group 7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10" name="Straight Connector 9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>
          <a:xfrm>
            <a:off x="11176000" y="6296005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21</a:t>
            </a:fld>
            <a:endParaRPr lang="en-US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10185722" y="1865633"/>
            <a:ext cx="7870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bg1"/>
                </a:solidFill>
              </a:rPr>
              <a:t>April 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5221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4185" y="407686"/>
            <a:ext cx="8596668" cy="1320800"/>
          </a:xfrm>
        </p:spPr>
        <p:txBody>
          <a:bodyPr/>
          <a:lstStyle/>
          <a:p>
            <a:r>
              <a:rPr lang="en-CA" dirty="0" smtClean="0"/>
              <a:t>4. Work Breakdown and Future Work 			</a:t>
            </a:r>
            <a:endParaRPr lang="en-CA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803292392"/>
              </p:ext>
            </p:extLst>
          </p:nvPr>
        </p:nvGraphicFramePr>
        <p:xfrm>
          <a:off x="2173384" y="153771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itle 1"/>
          <p:cNvSpPr txBox="1">
            <a:spLocks/>
          </p:cNvSpPr>
          <p:nvPr/>
        </p:nvSpPr>
        <p:spPr>
          <a:xfrm>
            <a:off x="1291351" y="1151895"/>
            <a:ext cx="4946033" cy="7716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CA" sz="3200" dirty="0" smtClean="0"/>
              <a:t>Plan For Next Semester</a:t>
            </a:r>
            <a:endParaRPr lang="en-CA" sz="3200" dirty="0"/>
          </a:p>
        </p:txBody>
      </p:sp>
      <p:grpSp>
        <p:nvGrpSpPr>
          <p:cNvPr id="9" name="Group 8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11" name="Straight Connector 10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4" name="Slide Number Placeholder 16"/>
          <p:cNvSpPr>
            <a:spLocks noGrp="1"/>
          </p:cNvSpPr>
          <p:nvPr>
            <p:ph type="sldNum" sz="quarter" idx="12"/>
          </p:nvPr>
        </p:nvSpPr>
        <p:spPr>
          <a:xfrm>
            <a:off x="11037138" y="6138252"/>
            <a:ext cx="683339" cy="365125"/>
          </a:xfrm>
        </p:spPr>
        <p:txBody>
          <a:bodyPr/>
          <a:lstStyle/>
          <a:p>
            <a:r>
              <a:rPr lang="en-US" sz="2000" dirty="0" smtClean="0"/>
              <a:t>22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7042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717846" y="343814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CA" dirty="0" smtClean="0"/>
              <a:t>4. Work Breakdown and </a:t>
            </a:r>
            <a:r>
              <a:rPr lang="en-CA" b="1" u="sng" dirty="0" smtClean="0"/>
              <a:t>Future Work </a:t>
            </a:r>
            <a:r>
              <a:rPr lang="en-CA" dirty="0" smtClean="0"/>
              <a:t>			</a:t>
            </a:r>
            <a:endParaRPr lang="en-CA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081604" y="943550"/>
            <a:ext cx="4946033" cy="7716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CA" sz="3200" dirty="0" smtClean="0"/>
              <a:t>Plan For Next Semester</a:t>
            </a:r>
            <a:endParaRPr lang="en-CA" sz="32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1357" y="1576773"/>
            <a:ext cx="6512559" cy="5217643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15" name="Straight Connector 14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>
          <a:xfrm>
            <a:off x="11037138" y="6138252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23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38780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5. 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49689"/>
            <a:ext cx="9381066" cy="451221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[1]	S</a:t>
            </a:r>
            <a:r>
              <a:rPr lang="en-US" dirty="0"/>
              <a:t>. W. 2002, "Historical notes: History [of data compression]," 2002. [Online]. </a:t>
            </a:r>
            <a:r>
              <a:rPr lang="en-US" dirty="0" smtClean="0"/>
              <a:t>	Available</a:t>
            </a:r>
            <a:r>
              <a:rPr lang="en-US" dirty="0"/>
              <a:t>: https://www.wolframscience.com/reference/notes/1069b. </a:t>
            </a:r>
            <a:r>
              <a:rPr lang="en-US" dirty="0" smtClean="0"/>
              <a:t>	</a:t>
            </a:r>
          </a:p>
          <a:p>
            <a:pPr marL="0" indent="0">
              <a:buNone/>
            </a:pPr>
            <a:r>
              <a:rPr lang="en-US" dirty="0" smtClean="0"/>
              <a:t>[2] 	R</a:t>
            </a:r>
            <a:r>
              <a:rPr lang="en-US" dirty="0"/>
              <a:t>. T. Snodgrass, </a:t>
            </a:r>
            <a:r>
              <a:rPr lang="en-US" i="1" dirty="0"/>
              <a:t>Radio Receiving for Beginners</a:t>
            </a:r>
            <a:r>
              <a:rPr lang="en-US" dirty="0"/>
              <a:t>, V. F. Camp, Ed. New York: </a:t>
            </a:r>
            <a:r>
              <a:rPr lang="en-US" dirty="0" smtClean="0"/>
              <a:t>	The 	MacMillan </a:t>
            </a:r>
            <a:r>
              <a:rPr lang="en-US" dirty="0"/>
              <a:t>Company, 1992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/>
              <a:t>[3]	A-Read, "Satellite communication systems," in A Read. [Online]. Available: 	</a:t>
            </a:r>
            <a:r>
              <a:rPr lang="en-US" dirty="0">
                <a:hlinkClick r:id="rId2"/>
              </a:rPr>
              <a:t>http://www.a-read.com/satellite-communication-systems/</a:t>
            </a:r>
            <a:r>
              <a:rPr lang="en-US" dirty="0"/>
              <a:t>.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[4]</a:t>
            </a:r>
            <a:r>
              <a:rPr lang="en-US" dirty="0"/>
              <a:t>	</a:t>
            </a:r>
            <a:r>
              <a:rPr lang="en-US" dirty="0" smtClean="0"/>
              <a:t>Bell </a:t>
            </a:r>
            <a:r>
              <a:rPr lang="en-US" dirty="0"/>
              <a:t>Labs, "Claude Elwood Shannon 1916-2001," in </a:t>
            </a:r>
            <a:r>
              <a:rPr lang="en-US" i="1" dirty="0"/>
              <a:t>wikipedia.com</a:t>
            </a:r>
            <a:r>
              <a:rPr lang="en-US" dirty="0"/>
              <a:t>, 2011</a:t>
            </a:r>
            <a:r>
              <a:rPr lang="en-US" dirty="0" smtClean="0"/>
              <a:t>.	 	[</a:t>
            </a:r>
            <a:r>
              <a:rPr lang="en-US" dirty="0"/>
              <a:t>Online]. Available: http://it-science.net/images/shannon.small.jpg. </a:t>
            </a:r>
            <a:r>
              <a:rPr lang="en-US" dirty="0" smtClean="0"/>
              <a:t>	</a:t>
            </a:r>
          </a:p>
          <a:p>
            <a:pPr marL="0" indent="0">
              <a:buNone/>
            </a:pPr>
            <a:r>
              <a:rPr lang="en-US" dirty="0" smtClean="0"/>
              <a:t>[5]	</a:t>
            </a:r>
            <a:r>
              <a:rPr lang="en-US" dirty="0"/>
              <a:t>J. G. </a:t>
            </a:r>
            <a:r>
              <a:rPr lang="en-US" dirty="0" err="1"/>
              <a:t>Proakis</a:t>
            </a:r>
            <a:r>
              <a:rPr lang="en-US" dirty="0"/>
              <a:t>, </a:t>
            </a:r>
            <a:r>
              <a:rPr lang="en-US" i="1" dirty="0"/>
              <a:t>Communication Systems Engineering</a:t>
            </a:r>
            <a:r>
              <a:rPr lang="en-US" dirty="0"/>
              <a:t>, M. </a:t>
            </a:r>
            <a:r>
              <a:rPr lang="en-US" dirty="0" err="1"/>
              <a:t>Salehi</a:t>
            </a:r>
            <a:r>
              <a:rPr lang="en-US" dirty="0"/>
              <a:t>, Ed., 2nd ed. </a:t>
            </a:r>
            <a:r>
              <a:rPr lang="en-US" dirty="0" smtClean="0"/>
              <a:t>	Pearson</a:t>
            </a:r>
            <a:r>
              <a:rPr lang="en-US" dirty="0"/>
              <a:t>, 2001.</a:t>
            </a:r>
            <a:br>
              <a:rPr lang="en-US" dirty="0"/>
            </a:b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9" name="Straight Connector 8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1038709" y="6079341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24</a:t>
            </a:fld>
            <a:endParaRPr lang="en-US" sz="200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3618800" y="5192553"/>
            <a:ext cx="4954401" cy="148564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7200" dirty="0" smtClean="0"/>
              <a:t>Thank You!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511535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Backup Slides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449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60400"/>
          </a:xfrm>
        </p:spPr>
        <p:txBody>
          <a:bodyPr/>
          <a:lstStyle/>
          <a:p>
            <a:r>
              <a:rPr lang="en-CA" dirty="0"/>
              <a:t>  Software 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270000"/>
            <a:ext cx="8596668" cy="3880773"/>
          </a:xfrm>
        </p:spPr>
        <p:txBody>
          <a:bodyPr/>
          <a:lstStyle/>
          <a:p>
            <a:r>
              <a:rPr lang="en-CA" dirty="0"/>
              <a:t>Used MATLAB to code these functions.</a:t>
            </a:r>
          </a:p>
          <a:p>
            <a:r>
              <a:rPr lang="en-CA" dirty="0"/>
              <a:t>Reason for choosing MATLAB: </a:t>
            </a:r>
          </a:p>
          <a:p>
            <a:pPr lvl="1"/>
            <a:r>
              <a:rPr lang="en-CA" dirty="0"/>
              <a:t>It’s extensive Math Library.</a:t>
            </a:r>
          </a:p>
          <a:p>
            <a:pPr lvl="1"/>
            <a:r>
              <a:rPr lang="en-CA" dirty="0"/>
              <a:t>Easy to deal with vectors and matrices </a:t>
            </a:r>
          </a:p>
          <a:p>
            <a:r>
              <a:rPr lang="en-CA" dirty="0"/>
              <a:t>Implementation on other programming languages, for example C or JAVA, will be very simple after coding on MATLAB.</a:t>
            </a:r>
          </a:p>
          <a:p>
            <a:endParaRPr lang="en-CA" dirty="0"/>
          </a:p>
        </p:txBody>
      </p:sp>
      <p:grpSp>
        <p:nvGrpSpPr>
          <p:cNvPr id="4" name="Group 3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6" name="Straight Connector 5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799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Encoder/Decoder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/>
          </p:nvPr>
        </p:nvGraphicFramePr>
        <p:xfrm>
          <a:off x="1000508" y="2127598"/>
          <a:ext cx="9921331" cy="33593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87" name="Visio" r:id="rId3" imgW="6831252" imgH="2312601" progId="Visio.Drawing.15">
                  <p:embed/>
                </p:oleObj>
              </mc:Choice>
              <mc:Fallback>
                <p:oleObj name="Visio" r:id="rId3" imgW="6831252" imgH="2312601" progId="Visio.Drawing.15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00508" y="2127598"/>
                        <a:ext cx="9921331" cy="33593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7" name="Straight Connector 6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841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Channel Encoder/Decoder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/>
          </p:nvPr>
        </p:nvGraphicFramePr>
        <p:xfrm>
          <a:off x="1261944" y="1742204"/>
          <a:ext cx="9668111" cy="35620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11" name="Visio" r:id="rId3" imgW="8858276" imgH="3272721" progId="Visio.Drawing.15">
                  <p:embed/>
                </p:oleObj>
              </mc:Choice>
              <mc:Fallback>
                <p:oleObj name="Visio" r:id="rId3" imgW="8858276" imgH="3272721" progId="Visio.Drawing.15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61944" y="1742204"/>
                        <a:ext cx="9668111" cy="35620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 4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7" name="Straight Connector 6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37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Universal Communication Systems Architecture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/>
          </p:nvPr>
        </p:nvGraphicFramePr>
        <p:xfrm>
          <a:off x="2164556" y="1690688"/>
          <a:ext cx="7862888" cy="3713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35" name="Visio" r:id="rId3" imgW="6181809" imgH="2914768" progId="Visio.Drawing.15">
                  <p:embed/>
                </p:oleObj>
              </mc:Choice>
              <mc:Fallback>
                <p:oleObj name="Visio" r:id="rId3" imgW="6181809" imgH="2914768" progId="Visio.Drawing.15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64556" y="1690688"/>
                        <a:ext cx="7862888" cy="37131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7" name="Straight Connector 6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24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Introduction: 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56145"/>
            <a:ext cx="10515600" cy="160546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sz="3200" dirty="0"/>
          </a:p>
          <a:p>
            <a:r>
              <a:rPr lang="en-US" sz="3200" dirty="0" smtClean="0"/>
              <a:t>Early </a:t>
            </a:r>
            <a:r>
              <a:rPr lang="en-US" sz="3200" b="1" dirty="0" smtClean="0"/>
              <a:t>compression</a:t>
            </a:r>
            <a:r>
              <a:rPr lang="en-US" sz="3200" dirty="0" smtClean="0"/>
              <a:t> in </a:t>
            </a:r>
            <a:r>
              <a:rPr lang="en-US" sz="3200" dirty="0"/>
              <a:t>the 1800’s (Morse code</a:t>
            </a:r>
            <a:r>
              <a:rPr lang="en-US" sz="3200" dirty="0" smtClean="0"/>
              <a:t>). [1]</a:t>
            </a:r>
          </a:p>
          <a:p>
            <a:r>
              <a:rPr lang="en-US" sz="3200" dirty="0" smtClean="0"/>
              <a:t>Key idea: Frequent symbols         LESS BITS</a:t>
            </a:r>
            <a:endParaRPr lang="en-US" sz="3200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585" y="3252578"/>
            <a:ext cx="5869501" cy="2723349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9" name="Straight Connector 8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" name="TextBox 3"/>
          <p:cNvSpPr txBox="1"/>
          <p:nvPr/>
        </p:nvSpPr>
        <p:spPr>
          <a:xfrm>
            <a:off x="2934182" y="6076709"/>
            <a:ext cx="5822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Example of Morse code [2]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>
          <a:xfrm>
            <a:off x="11012130" y="5970140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3</a:t>
            </a:fld>
            <a:endParaRPr lang="en-US" sz="2000"/>
          </a:p>
        </p:txBody>
      </p:sp>
      <p:sp>
        <p:nvSpPr>
          <p:cNvPr id="5" name="Right Arrow 4"/>
          <p:cNvSpPr/>
          <p:nvPr/>
        </p:nvSpPr>
        <p:spPr>
          <a:xfrm>
            <a:off x="6203447" y="2448666"/>
            <a:ext cx="572322" cy="25655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602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Huffman Encoding: Practical Example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071" y="1647508"/>
            <a:ext cx="9260160" cy="3908811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7" name="Straight Connector 6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722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Semester’s Timeline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1450749"/>
              </p:ext>
            </p:extLst>
          </p:nvPr>
        </p:nvGraphicFramePr>
        <p:xfrm>
          <a:off x="459149" y="1539754"/>
          <a:ext cx="11252200" cy="4075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89" name="Visio" r:id="rId3" imgW="11953994" imgH="3581431" progId="Visio.Drawing.15">
                  <p:embed/>
                </p:oleObj>
              </mc:Choice>
              <mc:Fallback>
                <p:oleObj name="Visio" r:id="rId3" imgW="11953994" imgH="358143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9149" y="1539754"/>
                        <a:ext cx="11252200" cy="40751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 4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7" name="Straight Connector 6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7F58-1174-4786-9E6A-C888AF396E8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13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3" y="609600"/>
            <a:ext cx="9844054" cy="790937"/>
          </a:xfrm>
        </p:spPr>
        <p:txBody>
          <a:bodyPr>
            <a:normAutofit/>
          </a:bodyPr>
          <a:lstStyle/>
          <a:p>
            <a:r>
              <a:rPr lang="en-US" sz="4000" dirty="0"/>
              <a:t>1. </a:t>
            </a:r>
            <a:r>
              <a:rPr lang="en-US" sz="4000" dirty="0" smtClean="0">
                <a:latin typeface="Calibri" panose="020F0502020204030204" pitchFamily="34" charset="0"/>
              </a:rPr>
              <a:t>Introduction: Background</a:t>
            </a:r>
            <a:endParaRPr lang="en-US" sz="4000" dirty="0">
              <a:latin typeface="Calibri" panose="020F0502020204030204" pitchFamily="34" charset="0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7126937"/>
              </p:ext>
            </p:extLst>
          </p:nvPr>
        </p:nvGraphicFramePr>
        <p:xfrm>
          <a:off x="677333" y="1847028"/>
          <a:ext cx="6890913" cy="23332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06" name="Visio" r:id="rId3" imgW="6831252" imgH="2312601" progId="Visio.Drawing.15">
                  <p:embed/>
                </p:oleObj>
              </mc:Choice>
              <mc:Fallback>
                <p:oleObj name="Visio" r:id="rId3" imgW="6831252" imgH="231260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7333" y="1847028"/>
                        <a:ext cx="6890913" cy="23332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7" name="Straight Connector 6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" name="Content Placeholder 2"/>
          <p:cNvSpPr txBox="1">
            <a:spLocks/>
          </p:cNvSpPr>
          <p:nvPr/>
        </p:nvSpPr>
        <p:spPr>
          <a:xfrm>
            <a:off x="597894" y="4252015"/>
            <a:ext cx="6047558" cy="26059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 smtClean="0"/>
              <a:t>Compression saves </a:t>
            </a:r>
          </a:p>
          <a:p>
            <a:pPr lvl="1"/>
            <a:r>
              <a:rPr lang="en-US" sz="2400" b="1" dirty="0" smtClean="0"/>
              <a:t>Bandwidth </a:t>
            </a:r>
          </a:p>
          <a:p>
            <a:pPr lvl="1"/>
            <a:r>
              <a:rPr lang="en-US" sz="2400" b="1" dirty="0"/>
              <a:t>S</a:t>
            </a:r>
            <a:r>
              <a:rPr lang="en-US" sz="2400" b="1" dirty="0" smtClean="0"/>
              <a:t>torage space</a:t>
            </a:r>
            <a:endParaRPr lang="en-US" sz="2400" dirty="0"/>
          </a:p>
          <a:p>
            <a:pPr lvl="1"/>
            <a:r>
              <a:rPr lang="en-US" sz="2400" b="1" dirty="0" smtClean="0"/>
              <a:t>Transmission</a:t>
            </a:r>
            <a:r>
              <a:rPr lang="en-US" sz="2400" dirty="0" smtClean="0"/>
              <a:t> </a:t>
            </a:r>
            <a:r>
              <a:rPr lang="en-US" sz="2400" b="1" dirty="0" smtClean="0"/>
              <a:t>time</a:t>
            </a:r>
            <a:endParaRPr lang="en-US" sz="2400" dirty="0" smtClean="0"/>
          </a:p>
          <a:p>
            <a:pPr lvl="1"/>
            <a:r>
              <a:rPr lang="en-US" sz="2400" b="1" dirty="0" smtClean="0"/>
              <a:t>BETTER SYSTEM EFFICIENCY</a:t>
            </a:r>
            <a:r>
              <a:rPr lang="en-US" sz="2400" b="1" dirty="0"/>
              <a:t>! </a:t>
            </a:r>
            <a:endParaRPr lang="en-US" sz="2400" b="1" dirty="0" smtClean="0"/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754497" y="1299202"/>
            <a:ext cx="8424805" cy="7321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 smtClean="0">
                <a:latin typeface="Calibri" panose="020F0502020204030204" pitchFamily="34" charset="0"/>
              </a:rPr>
              <a:t>Compression in Communication System Architecture</a:t>
            </a:r>
            <a:endParaRPr lang="en-US" sz="2800" dirty="0">
              <a:latin typeface="Calibri" panose="020F0502020204030204" pitchFamily="34" charset="0"/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>
          <a:xfrm>
            <a:off x="11231570" y="6168530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4</a:t>
            </a:fld>
            <a:endParaRPr lang="en-US" sz="20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3815" y="1847028"/>
            <a:ext cx="3662876" cy="36628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2" name="TextBox 11"/>
          <p:cNvSpPr txBox="1"/>
          <p:nvPr/>
        </p:nvSpPr>
        <p:spPr>
          <a:xfrm>
            <a:off x="6989902" y="5469885"/>
            <a:ext cx="5590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Global Communication System [3]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735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923636"/>
          </a:xfrm>
        </p:spPr>
        <p:txBody>
          <a:bodyPr/>
          <a:lstStyle/>
          <a:p>
            <a:r>
              <a:rPr lang="en-CA" dirty="0"/>
              <a:t>1. Introduction: 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3" y="1638734"/>
            <a:ext cx="8127999" cy="1917265"/>
          </a:xfrm>
        </p:spPr>
        <p:txBody>
          <a:bodyPr>
            <a:normAutofit fontScale="92500" lnSpcReduction="20000"/>
          </a:bodyPr>
          <a:lstStyle/>
          <a:p>
            <a:r>
              <a:rPr lang="en-CA" sz="2600" dirty="0"/>
              <a:t>The modern data compression is based on Claude Shannon’s paper “A Mathematical Theory of Communication” published in 1948</a:t>
            </a:r>
            <a:r>
              <a:rPr lang="en-CA" sz="2600" dirty="0" smtClean="0"/>
              <a:t>. [1]</a:t>
            </a:r>
            <a:endParaRPr lang="en-CA" sz="2600" dirty="0"/>
          </a:p>
          <a:p>
            <a:r>
              <a:rPr lang="en-CA" sz="2600" dirty="0"/>
              <a:t>Application of data compression is ENORMOUS!!</a:t>
            </a:r>
          </a:p>
          <a:p>
            <a:r>
              <a:rPr lang="en-CA" sz="2600" dirty="0"/>
              <a:t>Used in both software and hardware devices. </a:t>
            </a:r>
          </a:p>
          <a:p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2365" y="1930400"/>
            <a:ext cx="2743200" cy="3495675"/>
          </a:xfrm>
          <a:prstGeom prst="rect">
            <a:avLst/>
          </a:prstGeom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5282803"/>
              </p:ext>
            </p:extLst>
          </p:nvPr>
        </p:nvGraphicFramePr>
        <p:xfrm>
          <a:off x="677332" y="3942715"/>
          <a:ext cx="819695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9847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098476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Huffman</a:t>
                      </a:r>
                      <a:r>
                        <a:rPr lang="en-CA" baseline="0" dirty="0"/>
                        <a:t> </a:t>
                      </a:r>
                      <a:endParaRPr lang="en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Lempel</a:t>
                      </a:r>
                      <a:r>
                        <a:rPr lang="en-CA" baseline="0" dirty="0"/>
                        <a:t>-Ziv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JPEG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GIF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FAX MACHINES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ZIP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MP3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dirty="0"/>
                        <a:t>UNIX File</a:t>
                      </a:r>
                      <a:r>
                        <a:rPr lang="en-CA" baseline="0" dirty="0"/>
                        <a:t> system</a:t>
                      </a:r>
                      <a:endParaRPr lang="en-CA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8" name="Straight Connector 7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0" name="TextBox 9"/>
          <p:cNvSpPr txBox="1"/>
          <p:nvPr/>
        </p:nvSpPr>
        <p:spPr>
          <a:xfrm>
            <a:off x="8982365" y="5544273"/>
            <a:ext cx="274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Claude Elwood Shannon (1916–2001</a:t>
            </a:r>
            <a:r>
              <a:rPr lang="en-US" dirty="0" smtClean="0"/>
              <a:t>) [4]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77333" y="5559661"/>
            <a:ext cx="55903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Applications of compression codes [5]</a:t>
            </a:r>
            <a:endParaRPr lang="en-US" sz="1400" dirty="0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11042226" y="6190604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5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18877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589" y="82593"/>
            <a:ext cx="8596668" cy="792231"/>
          </a:xfrm>
        </p:spPr>
        <p:txBody>
          <a:bodyPr/>
          <a:lstStyle/>
          <a:p>
            <a:r>
              <a:rPr lang="en-CA" dirty="0"/>
              <a:t>1. Introduction: Motivation &amp; Challenges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4234" y="3136394"/>
            <a:ext cx="3376757" cy="22725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TextBox 4"/>
          <p:cNvSpPr txBox="1"/>
          <p:nvPr/>
        </p:nvSpPr>
        <p:spPr>
          <a:xfrm>
            <a:off x="4974301" y="4789855"/>
            <a:ext cx="2054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Challenges</a:t>
            </a:r>
            <a:r>
              <a:rPr lang="en-CA" sz="2400" dirty="0"/>
              <a:t> </a:t>
            </a:r>
          </a:p>
        </p:txBody>
      </p:sp>
      <p:sp>
        <p:nvSpPr>
          <p:cNvPr id="7" name="Oval Callout 6"/>
          <p:cNvSpPr/>
          <p:nvPr/>
        </p:nvSpPr>
        <p:spPr>
          <a:xfrm>
            <a:off x="7752923" y="1735557"/>
            <a:ext cx="2724728" cy="1708727"/>
          </a:xfrm>
          <a:prstGeom prst="wedgeEllipseCallout">
            <a:avLst>
              <a:gd name="adj1" fmla="val -87613"/>
              <a:gd name="adj2" fmla="val 61959"/>
            </a:avLst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0" lvl="1" algn="ctr"/>
            <a:r>
              <a:rPr lang="en-CA" sz="2000" b="1" dirty="0" smtClean="0"/>
              <a:t>Compression efficiency </a:t>
            </a:r>
            <a:r>
              <a:rPr lang="en-CA" sz="2000" dirty="0"/>
              <a:t>should be 3:1 or 2:1.</a:t>
            </a:r>
          </a:p>
          <a:p>
            <a:pPr algn="ctr"/>
            <a:endParaRPr lang="en-CA" dirty="0"/>
          </a:p>
        </p:txBody>
      </p:sp>
      <p:sp>
        <p:nvSpPr>
          <p:cNvPr id="8" name="Oval Callout 7"/>
          <p:cNvSpPr/>
          <p:nvPr/>
        </p:nvSpPr>
        <p:spPr>
          <a:xfrm flipH="1">
            <a:off x="1559874" y="1909663"/>
            <a:ext cx="2835474" cy="1683114"/>
          </a:xfrm>
          <a:prstGeom prst="wedgeEllipseCallout">
            <a:avLst>
              <a:gd name="adj1" fmla="val -87500"/>
              <a:gd name="adj2" fmla="val 55473"/>
            </a:avLst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9" name="Oval Callout 8"/>
          <p:cNvSpPr/>
          <p:nvPr/>
        </p:nvSpPr>
        <p:spPr>
          <a:xfrm flipH="1" flipV="1">
            <a:off x="1487071" y="4919779"/>
            <a:ext cx="2937163" cy="1878529"/>
          </a:xfrm>
          <a:prstGeom prst="wedgeEllipseCallout">
            <a:avLst>
              <a:gd name="adj1" fmla="val -82783"/>
              <a:gd name="adj2" fmla="val 88068"/>
            </a:avLst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0" name="Oval Callout 9"/>
          <p:cNvSpPr/>
          <p:nvPr/>
        </p:nvSpPr>
        <p:spPr>
          <a:xfrm flipV="1">
            <a:off x="7911464" y="4979471"/>
            <a:ext cx="2826690" cy="1878529"/>
          </a:xfrm>
          <a:prstGeom prst="wedgeEllipseCallout">
            <a:avLst>
              <a:gd name="adj1" fmla="val -97620"/>
              <a:gd name="adj2" fmla="val 86101"/>
            </a:avLst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1" name="TextBox 10"/>
          <p:cNvSpPr txBox="1"/>
          <p:nvPr/>
        </p:nvSpPr>
        <p:spPr>
          <a:xfrm>
            <a:off x="1428508" y="5437934"/>
            <a:ext cx="28966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lvl="1" algn="ctr"/>
            <a:r>
              <a:rPr lang="en-CA" sz="2400" b="1" dirty="0" smtClean="0"/>
              <a:t>Efficient implementation</a:t>
            </a:r>
            <a:endParaRPr lang="en-CA" sz="24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7800991" y="5313076"/>
            <a:ext cx="2628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lvl="1" algn="ctr"/>
            <a:r>
              <a:rPr lang="en-CA" sz="2000" b="1" dirty="0" smtClean="0"/>
              <a:t>UNIVERSAL</a:t>
            </a:r>
            <a:r>
              <a:rPr lang="en-CA" sz="2000" dirty="0" smtClean="0"/>
              <a:t>: </a:t>
            </a:r>
          </a:p>
          <a:p>
            <a:pPr marL="400050" lvl="1" algn="ctr"/>
            <a:r>
              <a:rPr lang="en-CA" sz="2000" dirty="0" smtClean="0"/>
              <a:t>The </a:t>
            </a:r>
            <a:r>
              <a:rPr lang="en-CA" sz="2000" dirty="0"/>
              <a:t>code </a:t>
            </a:r>
            <a:r>
              <a:rPr lang="en-CA" sz="2000" dirty="0" smtClean="0"/>
              <a:t>responds </a:t>
            </a:r>
            <a:r>
              <a:rPr lang="en-CA" sz="2000" dirty="0"/>
              <a:t>to different inputs. </a:t>
            </a:r>
            <a:endParaRPr lang="en-CA" sz="2000" dirty="0" smtClean="0"/>
          </a:p>
        </p:txBody>
      </p:sp>
      <p:sp>
        <p:nvSpPr>
          <p:cNvPr id="14" name="TextBox 13"/>
          <p:cNvSpPr txBox="1"/>
          <p:nvPr/>
        </p:nvSpPr>
        <p:spPr>
          <a:xfrm>
            <a:off x="1398809" y="2180059"/>
            <a:ext cx="27390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lvl="1" algn="ctr"/>
            <a:r>
              <a:rPr lang="en-CA" sz="2400" b="1" dirty="0" smtClean="0"/>
              <a:t>Error free decompression </a:t>
            </a:r>
            <a:endParaRPr lang="en-CA" sz="2400" b="1" dirty="0"/>
          </a:p>
        </p:txBody>
      </p:sp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158399" y="767704"/>
            <a:ext cx="11811927" cy="940403"/>
          </a:xfrm>
        </p:spPr>
        <p:txBody>
          <a:bodyPr>
            <a:normAutofit fontScale="92500" lnSpcReduction="10000"/>
          </a:bodyPr>
          <a:lstStyle/>
          <a:p>
            <a:r>
              <a:rPr lang="en-CA" sz="3000" b="1" dirty="0"/>
              <a:t>Motivation: </a:t>
            </a:r>
          </a:p>
          <a:p>
            <a:pPr marL="457200" lvl="1" indent="0">
              <a:buNone/>
            </a:pPr>
            <a:r>
              <a:rPr lang="en-CA" sz="2400" dirty="0"/>
              <a:t>Implementations of compression algorithms on information source with/without memory 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18" name="Straight Connector 17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" name="TextBox 2"/>
          <p:cNvSpPr txBox="1"/>
          <p:nvPr/>
        </p:nvSpPr>
        <p:spPr>
          <a:xfrm>
            <a:off x="4482797" y="5313075"/>
            <a:ext cx="3219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Challenges of compression codes [5]</a:t>
            </a:r>
            <a:endParaRPr lang="en-US" sz="1400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12"/>
          </p:nvPr>
        </p:nvSpPr>
        <p:spPr>
          <a:xfrm>
            <a:off x="11296225" y="6247253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6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22886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8025723"/>
              </p:ext>
            </p:extLst>
          </p:nvPr>
        </p:nvGraphicFramePr>
        <p:xfrm>
          <a:off x="1964551" y="2770189"/>
          <a:ext cx="8596312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43075" y="406400"/>
            <a:ext cx="8596668" cy="1015280"/>
          </a:xfrm>
        </p:spPr>
        <p:txBody>
          <a:bodyPr/>
          <a:lstStyle/>
          <a:p>
            <a:r>
              <a:rPr lang="en-CA" dirty="0"/>
              <a:t>1. Introduction: Project Description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05616" y="1421680"/>
            <a:ext cx="10895830" cy="17159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sz="3000" b="1" dirty="0"/>
              <a:t>Main Objective: </a:t>
            </a:r>
            <a:r>
              <a:rPr lang="en-CA" sz="2400" dirty="0"/>
              <a:t>Implement, evaluate and stress-test selected Data compression techniques.</a:t>
            </a:r>
          </a:p>
          <a:p>
            <a:r>
              <a:rPr lang="en-CA" sz="2400" dirty="0"/>
              <a:t>Identified the following algorithms for designing:</a:t>
            </a:r>
          </a:p>
          <a:p>
            <a:pPr marL="0" indent="0">
              <a:buFont typeface="Wingdings 3" charset="2"/>
              <a:buNone/>
            </a:pPr>
            <a:endParaRPr lang="en-CA" sz="2400" dirty="0"/>
          </a:p>
        </p:txBody>
      </p:sp>
      <p:grpSp>
        <p:nvGrpSpPr>
          <p:cNvPr id="9" name="Group 8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11" name="Straight Connector 10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231570" y="6286501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7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98411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ABB1F25-201B-44D7-B1D3-5E8E0F47C1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FABB1F25-201B-44D7-B1D3-5E8E0F47C14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9ACFD67-20F8-42EF-AB56-E8A6AB0A37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graphicEl>
                                              <a:dgm id="{79ACFD67-20F8-42EF-AB56-E8A6AB0A37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3114778-E351-4008-BD28-115BED2C958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graphicEl>
                                              <a:dgm id="{B3114778-E351-4008-BD28-115BED2C958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526585C-F11A-4784-B1EE-AB0E970905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graphicEl>
                                              <a:dgm id="{6526585C-F11A-4784-B1EE-AB0E970905C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1D0479F-F705-48E0-BB87-F86B9519D1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graphicEl>
                                              <a:dgm id="{F1D0479F-F705-48E0-BB87-F86B9519D12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0E478FD-9A57-4453-A0AD-234F4E45A6C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graphicEl>
                                              <a:dgm id="{80E478FD-9A57-4453-A0AD-234F4E45A6C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33CEBE8-3AEF-4AA1-BD9B-1C3F49E564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graphicEl>
                                              <a:dgm id="{D33CEBE8-3AEF-4AA1-BD9B-1C3F49E564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BE0BE35-2E1C-462E-BEED-E2B1A1788D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>
                                            <p:graphicEl>
                                              <a:dgm id="{4BE0BE35-2E1C-462E-BEED-E2B1A1788D7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B5BEECB-BFFC-411A-8DA7-F1C22BF4C0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graphicEl>
                                              <a:dgm id="{3B5BEECB-BFFC-411A-8DA7-F1C22BF4C0A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ACA90EA-AEC5-4D41-9CA8-BF1109E634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graphicEl>
                                              <a:dgm id="{6ACA90EA-AEC5-4D41-9CA8-BF1109E6344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9ED160A-738B-4C88-8CA7-2800CE119A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>
                                            <p:graphicEl>
                                              <a:dgm id="{E9ED160A-738B-4C88-8CA7-2800CE119A2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 uiExpand="1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286" y="393039"/>
            <a:ext cx="8596668" cy="1060174"/>
          </a:xfrm>
        </p:spPr>
        <p:txBody>
          <a:bodyPr/>
          <a:lstStyle/>
          <a:p>
            <a:r>
              <a:rPr lang="en-CA" dirty="0"/>
              <a:t>2. </a:t>
            </a:r>
            <a:r>
              <a:rPr lang="en-CA" dirty="0" smtClean="0"/>
              <a:t>Huffman Compression Algorithm</a:t>
            </a: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2181" y="993343"/>
            <a:ext cx="8114910" cy="5851502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11" name="Straight Connector 10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>
          <a:xfrm>
            <a:off x="10951898" y="6116597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8</a:t>
            </a:fld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873344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2. Huffman Compression Algorithm</a:t>
            </a:r>
            <a:endParaRPr lang="en-CA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77923123"/>
              </p:ext>
            </p:extLst>
          </p:nvPr>
        </p:nvGraphicFramePr>
        <p:xfrm>
          <a:off x="677862" y="1930400"/>
          <a:ext cx="9579321" cy="4111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901148" y="4227443"/>
                <a:ext cx="3882887" cy="26943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CA" sz="2400" dirty="0">
                    <a:latin typeface="Calibri" panose="020F0502020204030204" pitchFamily="34" charset="0"/>
                  </a:rPr>
                  <a:t>Equation</a:t>
                </a:r>
                <a14:m>
                  <m:oMath xmlns:m="http://schemas.openxmlformats.org/officeDocument/2006/math">
                    <m:r>
                      <a:rPr lang="en-CA" sz="2400" b="0" i="0" smtClean="0">
                        <a:latin typeface="Cambria Math" panose="02040503050406030204" pitchFamily="18" charset="0"/>
                      </a:rPr>
                      <m:t>:</m:t>
                    </m:r>
                    <m:nary>
                      <m:naryPr>
                        <m:chr m:val="∑"/>
                        <m:ctrlPr>
                          <a:rPr lang="en-CA" sz="2400" b="1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CA" sz="2400" b="1" i="1" smtClean="0">
                            <a:latin typeface="Cambria Math" panose="02040503050406030204" pitchFamily="18" charset="0"/>
                          </a:rPr>
                          <m:t>𝒊</m:t>
                        </m:r>
                        <m:r>
                          <a:rPr lang="en-CA" sz="2400" b="1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CA" sz="2400" b="1" i="1" smtClean="0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  <m:sup>
                        <m:r>
                          <a:rPr lang="en-CA" sz="2400" b="1" i="1" smtClean="0">
                            <a:latin typeface="Cambria Math" panose="02040503050406030204" pitchFamily="18" charset="0"/>
                          </a:rPr>
                          <m:t>𝒏</m:t>
                        </m:r>
                      </m:sup>
                      <m:e>
                        <m:sSup>
                          <m:sSupPr>
                            <m:ctrlPr>
                              <a:rPr lang="en-CA" sz="2400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CA" sz="2400" b="1" i="1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e>
                          <m:sup>
                            <m:r>
                              <a:rPr lang="en-CA" sz="2400" b="1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CA" sz="2400" b="1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sz="2400" b="1" i="1" smtClean="0">
                                    <a:latin typeface="Cambria Math" panose="02040503050406030204" pitchFamily="18" charset="0"/>
                                  </a:rPr>
                                  <m:t>𝒍</m:t>
                                </m:r>
                              </m:e>
                              <m:sub>
                                <m:r>
                                  <a:rPr lang="en-CA" sz="2400" b="1" i="1" smtClean="0">
                                    <a:latin typeface="Cambria Math" panose="02040503050406030204" pitchFamily="18" charset="0"/>
                                  </a:rPr>
                                  <m:t>𝒊</m:t>
                                </m:r>
                              </m:sub>
                            </m:sSub>
                          </m:sup>
                        </m:sSup>
                        <m:r>
                          <a:rPr lang="en-CA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≤</m:t>
                        </m:r>
                        <m:r>
                          <a:rPr lang="en-CA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e>
                    </m:nary>
                  </m:oMath>
                </a14:m>
                <a:endParaRPr lang="en-CA" sz="2400" b="1" i="1" dirty="0">
                  <a:latin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CA" sz="2400" b="0" dirty="0">
                    <a:latin typeface="Calibri" panose="020F0502020204030204" pitchFamily="34" charset="0"/>
                  </a:rPr>
                  <a:t>Must be satisfied by any </a:t>
                </a:r>
                <a:r>
                  <a:rPr lang="en-CA" sz="2400" b="1" dirty="0">
                    <a:latin typeface="Calibri" panose="020F0502020204030204" pitchFamily="34" charset="0"/>
                  </a:rPr>
                  <a:t>Uniquely Decodable code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CA" sz="2400" dirty="0">
                    <a:latin typeface="Calibri" panose="020F0502020204030204" pitchFamily="34" charset="0"/>
                  </a:rPr>
                  <a:t>Huffman Algorithm always satisfies it</a:t>
                </a:r>
                <a:r>
                  <a:rPr lang="en-CA" sz="2400" dirty="0" smtClean="0">
                    <a:latin typeface="Calibri" panose="020F0502020204030204" pitchFamily="34" charset="0"/>
                  </a:rPr>
                  <a:t>. [5]</a:t>
                </a:r>
                <a:endParaRPr lang="en-CA" sz="2400" b="0" dirty="0">
                  <a:latin typeface="Calibri" panose="020F050202020403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CA" sz="2400" b="0" dirty="0">
                  <a:latin typeface="Calibri" panose="020F0502020204030204" pitchFamily="34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CA" sz="2400" dirty="0">
                  <a:latin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1148" y="4227443"/>
                <a:ext cx="3882887" cy="2694327"/>
              </a:xfrm>
              <a:prstGeom prst="rect">
                <a:avLst/>
              </a:prstGeom>
              <a:blipFill rotWithShape="0">
                <a:blip r:embed="rId7"/>
                <a:stretch>
                  <a:fillRect l="-2198" t="-905" r="-4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5664045" y="4227443"/>
                <a:ext cx="3713128" cy="23391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CA" sz="2400" dirty="0">
                    <a:latin typeface="Calibri" panose="020F0502020204030204" pitchFamily="34" charset="0"/>
                  </a:rPr>
                  <a:t>Equation</a:t>
                </a:r>
                <a14:m>
                  <m:oMath xmlns:m="http://schemas.openxmlformats.org/officeDocument/2006/math">
                    <m:r>
                      <a:rPr lang="en-CA" sz="2400">
                        <a:latin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CA" sz="2400" dirty="0">
                    <a:latin typeface="Calibri" panose="020F0502020204030204" pitchFamily="34" charset="0"/>
                  </a:rPr>
                  <a:t> </a:t>
                </a:r>
              </a:p>
              <a:p>
                <a:r>
                  <a:rPr lang="en-CA" sz="2600" b="1" dirty="0">
                    <a:latin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CA" sz="2400" b="1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CA" sz="2400" b="1" i="1" smtClean="0"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CA" sz="2400" b="1" i="1" smtClean="0">
                        <a:latin typeface="Cambria Math" panose="02040503050406030204" pitchFamily="18" charset="0"/>
                      </a:rPr>
                      <m:t>𝑯</m:t>
                    </m:r>
                    <m:d>
                      <m:dPr>
                        <m:ctrlPr>
                          <a:rPr lang="en-CA" sz="2400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CA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CA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𝑬</m:t>
                    </m:r>
                    <m:d>
                      <m:dPr>
                        <m:ctrlPr>
                          <a:rPr lang="en-CA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𝒍</m:t>
                        </m:r>
                      </m:e>
                    </m:d>
                    <m:r>
                      <a:rPr lang="en-CA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r>
                      <a:rPr lang="en-CA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𝑯</m:t>
                    </m:r>
                    <m:d>
                      <m:dPr>
                        <m:ctrlPr>
                          <a:rPr lang="en-CA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CA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CA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CA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</m:t>
                    </m:r>
                  </m:oMath>
                </a14:m>
                <a:endParaRPr lang="en-CA" sz="2400" b="1" dirty="0">
                  <a:latin typeface="Calibri" panose="020F0502020204030204" pitchFamily="34" charset="0"/>
                  <a:ea typeface="Cambria Math" panose="020405030504060302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CA" sz="2400" dirty="0">
                    <a:latin typeface="Calibri" panose="020F0502020204030204" pitchFamily="34" charset="0"/>
                  </a:rPr>
                  <a:t>Set the limits for the maximum compression of any code </a:t>
                </a:r>
                <a:r>
                  <a:rPr lang="en-CA" sz="2400" dirty="0" smtClean="0">
                    <a:latin typeface="Calibri" panose="020F0502020204030204" pitchFamily="34" charset="0"/>
                  </a:rPr>
                  <a:t>[5]</a:t>
                </a:r>
                <a:endParaRPr lang="en-CA" sz="2400" dirty="0">
                  <a:latin typeface="Calibri" panose="020F0502020204030204" pitchFamily="3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CA" sz="2400" dirty="0">
                  <a:latin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64045" y="4227443"/>
                <a:ext cx="3713128" cy="2339102"/>
              </a:xfrm>
              <a:prstGeom prst="rect">
                <a:avLst/>
              </a:prstGeom>
              <a:blipFill rotWithShape="0">
                <a:blip r:embed="rId8"/>
                <a:stretch>
                  <a:fillRect l="-2135" t="-20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Group 8"/>
          <p:cNvGrpSpPr/>
          <p:nvPr/>
        </p:nvGrpSpPr>
        <p:grpSpPr>
          <a:xfrm>
            <a:off x="10227237" y="163109"/>
            <a:ext cx="1752327" cy="594909"/>
            <a:chOff x="10227237" y="163109"/>
            <a:chExt cx="1752327" cy="594909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728"/>
            <a:stretch/>
          </p:blipFill>
          <p:spPr>
            <a:xfrm>
              <a:off x="10437091" y="163109"/>
              <a:ext cx="1477818" cy="459861"/>
            </a:xfrm>
            <a:prstGeom prst="rect">
              <a:avLst/>
            </a:prstGeom>
          </p:spPr>
        </p:pic>
        <p:cxnSp>
          <p:nvCxnSpPr>
            <p:cNvPr id="11" name="Straight Connector 10"/>
            <p:cNvCxnSpPr/>
            <p:nvPr/>
          </p:nvCxnSpPr>
          <p:spPr>
            <a:xfrm flipH="1">
              <a:off x="10372145" y="163109"/>
              <a:ext cx="291" cy="59490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 flipV="1">
              <a:off x="10227237" y="612819"/>
              <a:ext cx="1752327" cy="10151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>
          <a:xfrm>
            <a:off x="11003984" y="6201420"/>
            <a:ext cx="683339" cy="365125"/>
          </a:xfrm>
        </p:spPr>
        <p:txBody>
          <a:bodyPr/>
          <a:lstStyle/>
          <a:p>
            <a:fld id="{66107F58-1174-4786-9E6A-C888AF396E87}" type="slidenum">
              <a:rPr lang="en-US" sz="2000" smtClean="0"/>
              <a:t>9</a:t>
            </a:fld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08139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2553</TotalTime>
  <Words>1174</Words>
  <Application>Microsoft Office PowerPoint</Application>
  <PresentationFormat>Widescreen</PresentationFormat>
  <Paragraphs>290</Paragraphs>
  <Slides>31</Slides>
  <Notes>4</Notes>
  <HiddenSlides>0</HiddenSlides>
  <MMClips>1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Arial</vt:lpstr>
      <vt:lpstr>Calibri</vt:lpstr>
      <vt:lpstr>Cambria Math</vt:lpstr>
      <vt:lpstr>Symbol</vt:lpstr>
      <vt:lpstr>Trebuchet MS</vt:lpstr>
      <vt:lpstr>Wingdings</vt:lpstr>
      <vt:lpstr>Wingdings 3</vt:lpstr>
      <vt:lpstr>Facet</vt:lpstr>
      <vt:lpstr>Visio</vt:lpstr>
      <vt:lpstr>Lempel-Ziv COMPRESSION ALGORITHMS for INFROMATION SOURCES</vt:lpstr>
      <vt:lpstr>Overview   </vt:lpstr>
      <vt:lpstr>1. Introduction: Background</vt:lpstr>
      <vt:lpstr>1. Introduction: Background</vt:lpstr>
      <vt:lpstr>1. Introduction: Background</vt:lpstr>
      <vt:lpstr>1. Introduction: Motivation &amp; Challenges</vt:lpstr>
      <vt:lpstr>1. Introduction: Project Description</vt:lpstr>
      <vt:lpstr>2. Huffman Compression Algorithm</vt:lpstr>
      <vt:lpstr>2. Huffman Compression Algorithm</vt:lpstr>
      <vt:lpstr>2. Fixed Huffman Code Example</vt:lpstr>
      <vt:lpstr>2. Universal Huffman Algorithm Implementation</vt:lpstr>
      <vt:lpstr>Module 1: Combine Probabilities function</vt:lpstr>
      <vt:lpstr>Module 2: Generate Codebook function</vt:lpstr>
      <vt:lpstr>Module 3: Universal Encoder</vt:lpstr>
      <vt:lpstr>Module 4: Universal Decoder</vt:lpstr>
      <vt:lpstr>PowerPoint Presentation</vt:lpstr>
      <vt:lpstr>2. Huffman Algorithm: Implementation Constraints</vt:lpstr>
      <vt:lpstr>2. Huffman Algorithm: Efficiency </vt:lpstr>
      <vt:lpstr>2. Huffman Algorithm: Observations of efficiency test </vt:lpstr>
      <vt:lpstr>3. Conclusion</vt:lpstr>
      <vt:lpstr>4. Work Breakdown and Future Work</vt:lpstr>
      <vt:lpstr>4. Work Breakdown and Future Work    </vt:lpstr>
      <vt:lpstr>PowerPoint Presentation</vt:lpstr>
      <vt:lpstr>5. References</vt:lpstr>
      <vt:lpstr>Backup Slides</vt:lpstr>
      <vt:lpstr>  Software Used</vt:lpstr>
      <vt:lpstr>Source Encoder/Decoder</vt:lpstr>
      <vt:lpstr>Channel Encoder/Decoder</vt:lpstr>
      <vt:lpstr>Universal Communication Systems Architecture  </vt:lpstr>
      <vt:lpstr>Huffman Encoding: Practical Example</vt:lpstr>
      <vt:lpstr>Semester’s Timeline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DP Presentation</dc:title>
  <dc:creator>Shorouq Kassem</dc:creator>
  <cp:lastModifiedBy>Shorouq Kassem</cp:lastModifiedBy>
  <cp:revision>197</cp:revision>
  <dcterms:created xsi:type="dcterms:W3CDTF">2016-03-28T17:26:37Z</dcterms:created>
  <dcterms:modified xsi:type="dcterms:W3CDTF">2016-12-14T03:00:27Z</dcterms:modified>
</cp:coreProperties>
</file>

<file path=docProps/thumbnail.jpeg>
</file>